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5.jpg" ContentType="image/jpeg"/>
  <Override PartName="/ppt/ink/ink1.xml" ContentType="application/inkml+xml"/>
  <Override PartName="/ppt/media/image14.jpg" ContentType="image/jpeg"/>
  <Override PartName="/ppt/notesSlides/notesSlide2.xml" ContentType="application/vnd.openxmlformats-officedocument.presentationml.notesSlide+xml"/>
  <Override PartName="/ppt/media/image20.jpg" ContentType="image/jpeg"/>
  <Override PartName="/ppt/notesSlides/notesSlide3.xml" ContentType="application/vnd.openxmlformats-officedocument.presentationml.notesSlide+xml"/>
  <Override PartName="/ppt/media/image22.jpg" ContentType="image/jpeg"/>
  <Override PartName="/ppt/notesSlides/notesSlide4.xml" ContentType="application/vnd.openxmlformats-officedocument.presentationml.notesSlide+xml"/>
  <Override PartName="/ppt/media/image23.jpg" ContentType="image/jpeg"/>
  <Override PartName="/ppt/notesSlides/notesSlide5.xml" ContentType="application/vnd.openxmlformats-officedocument.presentationml.notesSlide+xml"/>
  <Override PartName="/ppt/media/image24.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6.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8.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31.JPG" ContentType="image/jpeg"/>
  <Override PartName="/ppt/notesSlides/notesSlide13.xml" ContentType="application/vnd.openxmlformats-officedocument.presentationml.notesSlide+xml"/>
  <Override PartName="/ppt/media/image32.JPG" ContentType="image/jpeg"/>
  <Override PartName="/ppt/media/image33.jpg" ContentType="image/jpeg"/>
  <Override PartName="/ppt/notesSlides/notesSlide14.xml" ContentType="application/vnd.openxmlformats-officedocument.presentationml.notesSlide+xml"/>
  <Override PartName="/ppt/media/image34.jp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41.jpg" ContentType="image/jpeg"/>
  <Override PartName="/ppt/media/image43.jpg" ContentType="image/jpeg"/>
  <Override PartName="/ppt/notesSlides/notesSlide18.xml" ContentType="application/vnd.openxmlformats-officedocument.presentationml.notesSlide+xml"/>
  <Override PartName="/ppt/media/image44.jp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48.jp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52.jpg" ContentType="image/jpeg"/>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54.jpg" ContentType="image/jpeg"/>
  <Override PartName="/ppt/notesSlides/notesSlide26.xml" ContentType="application/vnd.openxmlformats-officedocument.presentationml.notesSlide+xml"/>
  <Override PartName="/ppt/media/image55.JP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58.JPG" ContentType="image/jpeg"/>
  <Override PartName="/ppt/notesSlides/notesSlide30.xml" ContentType="application/vnd.openxmlformats-officedocument.presentationml.notesSlide+xml"/>
  <Override PartName="/ppt/media/image62.jpg" ContentType="image/jpeg"/>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61" r:id="rId3"/>
    <p:sldId id="400" r:id="rId4"/>
    <p:sldId id="426" r:id="rId5"/>
    <p:sldId id="425" r:id="rId6"/>
    <p:sldId id="325" r:id="rId7"/>
    <p:sldId id="321" r:id="rId8"/>
    <p:sldId id="324" r:id="rId9"/>
    <p:sldId id="396" r:id="rId10"/>
    <p:sldId id="401" r:id="rId11"/>
    <p:sldId id="402" r:id="rId12"/>
    <p:sldId id="404" r:id="rId13"/>
    <p:sldId id="407" r:id="rId14"/>
    <p:sldId id="410" r:id="rId15"/>
    <p:sldId id="412" r:id="rId16"/>
    <p:sldId id="422" r:id="rId17"/>
    <p:sldId id="421" r:id="rId18"/>
    <p:sldId id="429" r:id="rId19"/>
    <p:sldId id="411" r:id="rId20"/>
    <p:sldId id="420" r:id="rId21"/>
    <p:sldId id="419" r:id="rId22"/>
    <p:sldId id="423" r:id="rId23"/>
    <p:sldId id="434" r:id="rId24"/>
    <p:sldId id="430" r:id="rId25"/>
    <p:sldId id="403" r:id="rId26"/>
    <p:sldId id="414" r:id="rId27"/>
    <p:sldId id="405" r:id="rId28"/>
    <p:sldId id="409" r:id="rId29"/>
    <p:sldId id="417" r:id="rId30"/>
    <p:sldId id="418" r:id="rId31"/>
    <p:sldId id="431" r:id="rId32"/>
    <p:sldId id="406" r:id="rId33"/>
    <p:sldId id="408" r:id="rId34"/>
    <p:sldId id="413" r:id="rId35"/>
    <p:sldId id="389" r:id="rId36"/>
    <p:sldId id="415" r:id="rId37"/>
    <p:sldId id="416" r:id="rId38"/>
    <p:sldId id="424" r:id="rId39"/>
    <p:sldId id="432" r:id="rId40"/>
    <p:sldId id="433" r:id="rId41"/>
    <p:sldId id="383"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619"/>
    <a:srgbClr val="FFE85B"/>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0"/>
      </p:cViewPr>
      <p:guideLst>
        <p:guide orient="horz" pos="2160"/>
        <p:guide pos="2880"/>
      </p:guideLst>
    </p:cSldViewPr>
  </p:slideViewPr>
  <p:notesTextViewPr>
    <p:cViewPr>
      <p:scale>
        <a:sx n="1" d="1"/>
        <a:sy n="1" d="1"/>
      </p:scale>
      <p:origin x="0" y="0"/>
    </p:cViewPr>
  </p:notesTextViewPr>
  <p:sorterViewPr>
    <p:cViewPr>
      <p:scale>
        <a:sx n="100" d="100"/>
        <a:sy n="100" d="100"/>
      </p:scale>
      <p:origin x="0" y="-12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0.15686" units="1/cm"/>
          <inkml:channelProperty channel="Y" name="resolution" value="40.42105" units="1/cm"/>
        </inkml:channelProperties>
      </inkml:inkSource>
      <inkml:timestamp xml:id="ts0" timeString="2019-05-25T15:28:57.315"/>
    </inkml:context>
    <inkml:brush xml:id="br0">
      <inkml:brushProperty name="width" value="0.05292" units="cm"/>
      <inkml:brushProperty name="height" value="0.05292" units="cm"/>
      <inkml:brushProperty name="color" value="#FF0000"/>
    </inkml:brush>
  </inkml:definitions>
  <inkml:trace contextRef="#ctx0" brushRef="#br0">1488 12675</inkml:trace>
  <inkml:trace contextRef="#ctx0" brushRef="#br0" timeOffset="942.3303">1488 12675</inkml:trace>
  <inkml:trace contextRef="#ctx0" brushRef="#br0" timeOffset="4892.8423">1488 12675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9B7A75-27A0-43CC-BAE5-A84DFB094C60}" type="datetimeFigureOut">
              <a:rPr lang="tr-TR" smtClean="0"/>
              <a:t>25.5.2019</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D571D-3266-45EC-8A12-381F9620F7E5}" type="slidenum">
              <a:rPr lang="tr-TR" smtClean="0"/>
              <a:t>‹#›</a:t>
            </a:fld>
            <a:endParaRPr lang="tr-TR" dirty="0"/>
          </a:p>
        </p:txBody>
      </p:sp>
    </p:spTree>
    <p:extLst>
      <p:ext uri="{BB962C8B-B14F-4D97-AF65-F5344CB8AC3E}">
        <p14:creationId xmlns:p14="http://schemas.microsoft.com/office/powerpoint/2010/main" val="365850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1</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13</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14</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15</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16</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18</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19</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20</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21</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24</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25</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5</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26</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27</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28</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29</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31</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32</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33</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34</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35</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36</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6</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37</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40</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7</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8</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9</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10</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11</a:t>
            </a:fld>
            <a:endParaRPr lang="tr-TR" dirty="0"/>
          </a:p>
        </p:txBody>
      </p:sp>
    </p:spTree>
    <p:extLst>
      <p:ext uri="{BB962C8B-B14F-4D97-AF65-F5344CB8AC3E}">
        <p14:creationId xmlns:p14="http://schemas.microsoft.com/office/powerpoint/2010/main" val="189415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3BD571D-3266-45EC-8A12-381F9620F7E5}" type="slidenum">
              <a:rPr lang="tr-TR" smtClean="0"/>
              <a:t>12</a:t>
            </a:fld>
            <a:endParaRPr lang="tr-TR" dirty="0"/>
          </a:p>
        </p:txBody>
      </p:sp>
    </p:spTree>
    <p:extLst>
      <p:ext uri="{BB962C8B-B14F-4D97-AF65-F5344CB8AC3E}">
        <p14:creationId xmlns:p14="http://schemas.microsoft.com/office/powerpoint/2010/main" val="189415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C545872-C590-4DF4-85EA-B74812BDEF18}" type="datetime1">
              <a:rPr lang="tr-TR" smtClean="0"/>
              <a:t>25.5.2019</a:t>
            </a:fld>
            <a:endParaRPr lang="tr-TR" dirty="0"/>
          </a:p>
        </p:txBody>
      </p:sp>
      <p:sp>
        <p:nvSpPr>
          <p:cNvPr id="5" name="Altbilgi Yer Tutucusu 4"/>
          <p:cNvSpPr>
            <a:spLocks noGrp="1"/>
          </p:cNvSpPr>
          <p:nvPr>
            <p:ph type="ftr" sz="quarter" idx="11"/>
          </p:nvPr>
        </p:nvSpPr>
        <p:spPr/>
        <p:txBody>
          <a:bodyPr/>
          <a:lstStyle/>
          <a:p>
            <a:r>
              <a:rPr lang="tr-TR" dirty="0"/>
              <a:t>IMSAD</a:t>
            </a:r>
          </a:p>
        </p:txBody>
      </p:sp>
      <p:sp>
        <p:nvSpPr>
          <p:cNvPr id="6" name="Slayt Numarası Yer Tutucusu 5"/>
          <p:cNvSpPr>
            <a:spLocks noGrp="1"/>
          </p:cNvSpPr>
          <p:nvPr>
            <p:ph type="sldNum" sz="quarter" idx="12"/>
          </p:nvPr>
        </p:nvSpPr>
        <p:spPr/>
        <p:txBody>
          <a:bodyPr/>
          <a:lstStyle/>
          <a:p>
            <a:fld id="{9338DD02-F835-4F7B-8D1A-EDC29D0C4E84}" type="slidenum">
              <a:rPr lang="tr-TR" smtClean="0"/>
              <a:t>‹#›</a:t>
            </a:fld>
            <a:endParaRPr lang="tr-TR" dirty="0"/>
          </a:p>
        </p:txBody>
      </p:sp>
    </p:spTree>
    <p:extLst>
      <p:ext uri="{BB962C8B-B14F-4D97-AF65-F5344CB8AC3E}">
        <p14:creationId xmlns:p14="http://schemas.microsoft.com/office/powerpoint/2010/main" val="19421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B222F7E-0185-4AEA-98D6-4B9CDF9AEECF}" type="datetime1">
              <a:rPr lang="tr-TR" smtClean="0"/>
              <a:t>25.5.2019</a:t>
            </a:fld>
            <a:endParaRPr lang="tr-TR" dirty="0"/>
          </a:p>
        </p:txBody>
      </p:sp>
      <p:sp>
        <p:nvSpPr>
          <p:cNvPr id="5" name="Altbilgi Yer Tutucusu 4"/>
          <p:cNvSpPr>
            <a:spLocks noGrp="1"/>
          </p:cNvSpPr>
          <p:nvPr>
            <p:ph type="ftr" sz="quarter" idx="11"/>
          </p:nvPr>
        </p:nvSpPr>
        <p:spPr/>
        <p:txBody>
          <a:bodyPr/>
          <a:lstStyle/>
          <a:p>
            <a:r>
              <a:rPr lang="tr-TR" dirty="0"/>
              <a:t>IMSAD</a:t>
            </a:r>
          </a:p>
        </p:txBody>
      </p:sp>
      <p:sp>
        <p:nvSpPr>
          <p:cNvPr id="6" name="Slayt Numarası Yer Tutucusu 5"/>
          <p:cNvSpPr>
            <a:spLocks noGrp="1"/>
          </p:cNvSpPr>
          <p:nvPr>
            <p:ph type="sldNum" sz="quarter" idx="12"/>
          </p:nvPr>
        </p:nvSpPr>
        <p:spPr/>
        <p:txBody>
          <a:bodyPr/>
          <a:lstStyle/>
          <a:p>
            <a:fld id="{9338DD02-F835-4F7B-8D1A-EDC29D0C4E84}" type="slidenum">
              <a:rPr lang="tr-TR" smtClean="0"/>
              <a:t>‹#›</a:t>
            </a:fld>
            <a:endParaRPr lang="tr-TR" dirty="0"/>
          </a:p>
        </p:txBody>
      </p:sp>
    </p:spTree>
    <p:extLst>
      <p:ext uri="{BB962C8B-B14F-4D97-AF65-F5344CB8AC3E}">
        <p14:creationId xmlns:p14="http://schemas.microsoft.com/office/powerpoint/2010/main" val="252884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8F626CC-BD86-49CE-B161-100CE72946E2}" type="datetime1">
              <a:rPr lang="tr-TR" smtClean="0"/>
              <a:t>25.5.2019</a:t>
            </a:fld>
            <a:endParaRPr lang="tr-TR" dirty="0"/>
          </a:p>
        </p:txBody>
      </p:sp>
      <p:sp>
        <p:nvSpPr>
          <p:cNvPr id="5" name="Altbilgi Yer Tutucusu 4"/>
          <p:cNvSpPr>
            <a:spLocks noGrp="1"/>
          </p:cNvSpPr>
          <p:nvPr>
            <p:ph type="ftr" sz="quarter" idx="11"/>
          </p:nvPr>
        </p:nvSpPr>
        <p:spPr/>
        <p:txBody>
          <a:bodyPr/>
          <a:lstStyle/>
          <a:p>
            <a:r>
              <a:rPr lang="tr-TR" dirty="0"/>
              <a:t>IMSAD</a:t>
            </a:r>
          </a:p>
        </p:txBody>
      </p:sp>
      <p:sp>
        <p:nvSpPr>
          <p:cNvPr id="6" name="Slayt Numarası Yer Tutucusu 5"/>
          <p:cNvSpPr>
            <a:spLocks noGrp="1"/>
          </p:cNvSpPr>
          <p:nvPr>
            <p:ph type="sldNum" sz="quarter" idx="12"/>
          </p:nvPr>
        </p:nvSpPr>
        <p:spPr/>
        <p:txBody>
          <a:bodyPr/>
          <a:lstStyle/>
          <a:p>
            <a:fld id="{9338DD02-F835-4F7B-8D1A-EDC29D0C4E84}" type="slidenum">
              <a:rPr lang="tr-TR" smtClean="0"/>
              <a:t>‹#›</a:t>
            </a:fld>
            <a:endParaRPr lang="tr-TR" dirty="0"/>
          </a:p>
        </p:txBody>
      </p:sp>
    </p:spTree>
    <p:extLst>
      <p:ext uri="{BB962C8B-B14F-4D97-AF65-F5344CB8AC3E}">
        <p14:creationId xmlns:p14="http://schemas.microsoft.com/office/powerpoint/2010/main" val="4177222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uFill>
                  <a:solidFill>
                    <a:srgbClr val="000000"/>
                  </a:solidFill>
                </a:uFill>
              </a:rPr>
              <a:pPr/>
              <a:t>‹#›</a:t>
            </a:fld>
            <a:endParaRPr>
              <a:solidFill>
                <a:srgbClr val="000000"/>
              </a:solidFill>
              <a:uFill>
                <a:solidFill>
                  <a:srgbClr val="000000"/>
                </a:solidFill>
              </a:uFill>
            </a:endParaRPr>
          </a:p>
        </p:txBody>
      </p:sp>
    </p:spTree>
    <p:extLst>
      <p:ext uri="{BB962C8B-B14F-4D97-AF65-F5344CB8AC3E}">
        <p14:creationId xmlns:p14="http://schemas.microsoft.com/office/powerpoint/2010/main" val="41229693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1F0ED31-0F87-40C7-AAC2-E2FC7FE525BA}" type="datetime1">
              <a:rPr lang="tr-TR" smtClean="0"/>
              <a:t>25.5.2019</a:t>
            </a:fld>
            <a:endParaRPr lang="tr-TR" dirty="0"/>
          </a:p>
        </p:txBody>
      </p:sp>
      <p:sp>
        <p:nvSpPr>
          <p:cNvPr id="5" name="Altbilgi Yer Tutucusu 4"/>
          <p:cNvSpPr>
            <a:spLocks noGrp="1"/>
          </p:cNvSpPr>
          <p:nvPr>
            <p:ph type="ftr" sz="quarter" idx="11"/>
          </p:nvPr>
        </p:nvSpPr>
        <p:spPr/>
        <p:txBody>
          <a:bodyPr/>
          <a:lstStyle/>
          <a:p>
            <a:r>
              <a:rPr lang="tr-TR" dirty="0"/>
              <a:t>IMSAD</a:t>
            </a:r>
          </a:p>
        </p:txBody>
      </p:sp>
      <p:sp>
        <p:nvSpPr>
          <p:cNvPr id="6" name="Slayt Numarası Yer Tutucusu 5"/>
          <p:cNvSpPr>
            <a:spLocks noGrp="1"/>
          </p:cNvSpPr>
          <p:nvPr>
            <p:ph type="sldNum" sz="quarter" idx="12"/>
          </p:nvPr>
        </p:nvSpPr>
        <p:spPr/>
        <p:txBody>
          <a:bodyPr/>
          <a:lstStyle/>
          <a:p>
            <a:fld id="{9338DD02-F835-4F7B-8D1A-EDC29D0C4E84}" type="slidenum">
              <a:rPr lang="tr-TR" smtClean="0"/>
              <a:t>‹#›</a:t>
            </a:fld>
            <a:endParaRPr lang="tr-TR" dirty="0"/>
          </a:p>
        </p:txBody>
      </p:sp>
    </p:spTree>
    <p:extLst>
      <p:ext uri="{BB962C8B-B14F-4D97-AF65-F5344CB8AC3E}">
        <p14:creationId xmlns:p14="http://schemas.microsoft.com/office/powerpoint/2010/main" val="106586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C36C922-77C5-4256-8D11-2A16A98EDE09}" type="datetime1">
              <a:rPr lang="tr-TR" smtClean="0"/>
              <a:t>25.5.2019</a:t>
            </a:fld>
            <a:endParaRPr lang="tr-TR" dirty="0"/>
          </a:p>
        </p:txBody>
      </p:sp>
      <p:sp>
        <p:nvSpPr>
          <p:cNvPr id="5" name="Altbilgi Yer Tutucusu 4"/>
          <p:cNvSpPr>
            <a:spLocks noGrp="1"/>
          </p:cNvSpPr>
          <p:nvPr>
            <p:ph type="ftr" sz="quarter" idx="11"/>
          </p:nvPr>
        </p:nvSpPr>
        <p:spPr/>
        <p:txBody>
          <a:bodyPr/>
          <a:lstStyle/>
          <a:p>
            <a:r>
              <a:rPr lang="tr-TR" dirty="0"/>
              <a:t>IMSAD</a:t>
            </a:r>
          </a:p>
        </p:txBody>
      </p:sp>
      <p:sp>
        <p:nvSpPr>
          <p:cNvPr id="6" name="Slayt Numarası Yer Tutucusu 5"/>
          <p:cNvSpPr>
            <a:spLocks noGrp="1"/>
          </p:cNvSpPr>
          <p:nvPr>
            <p:ph type="sldNum" sz="quarter" idx="12"/>
          </p:nvPr>
        </p:nvSpPr>
        <p:spPr/>
        <p:txBody>
          <a:bodyPr/>
          <a:lstStyle/>
          <a:p>
            <a:fld id="{9338DD02-F835-4F7B-8D1A-EDC29D0C4E84}" type="slidenum">
              <a:rPr lang="tr-TR" smtClean="0"/>
              <a:t>‹#›</a:t>
            </a:fld>
            <a:endParaRPr lang="tr-TR" dirty="0"/>
          </a:p>
        </p:txBody>
      </p:sp>
    </p:spTree>
    <p:extLst>
      <p:ext uri="{BB962C8B-B14F-4D97-AF65-F5344CB8AC3E}">
        <p14:creationId xmlns:p14="http://schemas.microsoft.com/office/powerpoint/2010/main" val="329022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CFFAECAA-43B6-4310-A372-5B080A47B191}" type="datetime1">
              <a:rPr lang="tr-TR" smtClean="0"/>
              <a:t>25.5.2019</a:t>
            </a:fld>
            <a:endParaRPr lang="tr-TR" dirty="0"/>
          </a:p>
        </p:txBody>
      </p:sp>
      <p:sp>
        <p:nvSpPr>
          <p:cNvPr id="6" name="Altbilgi Yer Tutucusu 5"/>
          <p:cNvSpPr>
            <a:spLocks noGrp="1"/>
          </p:cNvSpPr>
          <p:nvPr>
            <p:ph type="ftr" sz="quarter" idx="11"/>
          </p:nvPr>
        </p:nvSpPr>
        <p:spPr/>
        <p:txBody>
          <a:bodyPr/>
          <a:lstStyle/>
          <a:p>
            <a:r>
              <a:rPr lang="tr-TR" dirty="0"/>
              <a:t>IMSAD</a:t>
            </a:r>
          </a:p>
        </p:txBody>
      </p:sp>
      <p:sp>
        <p:nvSpPr>
          <p:cNvPr id="7" name="Slayt Numarası Yer Tutucusu 6"/>
          <p:cNvSpPr>
            <a:spLocks noGrp="1"/>
          </p:cNvSpPr>
          <p:nvPr>
            <p:ph type="sldNum" sz="quarter" idx="12"/>
          </p:nvPr>
        </p:nvSpPr>
        <p:spPr/>
        <p:txBody>
          <a:bodyPr/>
          <a:lstStyle/>
          <a:p>
            <a:fld id="{9338DD02-F835-4F7B-8D1A-EDC29D0C4E84}" type="slidenum">
              <a:rPr lang="tr-TR" smtClean="0"/>
              <a:t>‹#›</a:t>
            </a:fld>
            <a:endParaRPr lang="tr-TR" dirty="0"/>
          </a:p>
        </p:txBody>
      </p:sp>
    </p:spTree>
    <p:extLst>
      <p:ext uri="{BB962C8B-B14F-4D97-AF65-F5344CB8AC3E}">
        <p14:creationId xmlns:p14="http://schemas.microsoft.com/office/powerpoint/2010/main" val="101783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2A6DA14-16D3-47BF-9D06-B0D886CA9257}" type="datetime1">
              <a:rPr lang="tr-TR" smtClean="0"/>
              <a:t>25.5.2019</a:t>
            </a:fld>
            <a:endParaRPr lang="tr-TR" dirty="0"/>
          </a:p>
        </p:txBody>
      </p:sp>
      <p:sp>
        <p:nvSpPr>
          <p:cNvPr id="8" name="Altbilgi Yer Tutucusu 7"/>
          <p:cNvSpPr>
            <a:spLocks noGrp="1"/>
          </p:cNvSpPr>
          <p:nvPr>
            <p:ph type="ftr" sz="quarter" idx="11"/>
          </p:nvPr>
        </p:nvSpPr>
        <p:spPr/>
        <p:txBody>
          <a:bodyPr/>
          <a:lstStyle/>
          <a:p>
            <a:r>
              <a:rPr lang="tr-TR" dirty="0"/>
              <a:t>IMSAD</a:t>
            </a:r>
          </a:p>
        </p:txBody>
      </p:sp>
      <p:sp>
        <p:nvSpPr>
          <p:cNvPr id="9" name="Slayt Numarası Yer Tutucusu 8"/>
          <p:cNvSpPr>
            <a:spLocks noGrp="1"/>
          </p:cNvSpPr>
          <p:nvPr>
            <p:ph type="sldNum" sz="quarter" idx="12"/>
          </p:nvPr>
        </p:nvSpPr>
        <p:spPr/>
        <p:txBody>
          <a:bodyPr/>
          <a:lstStyle/>
          <a:p>
            <a:fld id="{9338DD02-F835-4F7B-8D1A-EDC29D0C4E84}" type="slidenum">
              <a:rPr lang="tr-TR" smtClean="0"/>
              <a:t>‹#›</a:t>
            </a:fld>
            <a:endParaRPr lang="tr-TR" dirty="0"/>
          </a:p>
        </p:txBody>
      </p:sp>
    </p:spTree>
    <p:extLst>
      <p:ext uri="{BB962C8B-B14F-4D97-AF65-F5344CB8AC3E}">
        <p14:creationId xmlns:p14="http://schemas.microsoft.com/office/powerpoint/2010/main" val="289772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3CB0BF87-8848-42EE-A5CE-7DCEB218B2B4}" type="datetime1">
              <a:rPr lang="tr-TR" smtClean="0"/>
              <a:t>25.5.2019</a:t>
            </a:fld>
            <a:endParaRPr lang="tr-TR" dirty="0"/>
          </a:p>
        </p:txBody>
      </p:sp>
      <p:sp>
        <p:nvSpPr>
          <p:cNvPr id="4" name="Altbilgi Yer Tutucusu 3"/>
          <p:cNvSpPr>
            <a:spLocks noGrp="1"/>
          </p:cNvSpPr>
          <p:nvPr>
            <p:ph type="ftr" sz="quarter" idx="11"/>
          </p:nvPr>
        </p:nvSpPr>
        <p:spPr/>
        <p:txBody>
          <a:bodyPr/>
          <a:lstStyle/>
          <a:p>
            <a:r>
              <a:rPr lang="tr-TR" dirty="0"/>
              <a:t>IMSAD</a:t>
            </a:r>
          </a:p>
        </p:txBody>
      </p:sp>
      <p:sp>
        <p:nvSpPr>
          <p:cNvPr id="5" name="Slayt Numarası Yer Tutucusu 4"/>
          <p:cNvSpPr>
            <a:spLocks noGrp="1"/>
          </p:cNvSpPr>
          <p:nvPr>
            <p:ph type="sldNum" sz="quarter" idx="12"/>
          </p:nvPr>
        </p:nvSpPr>
        <p:spPr/>
        <p:txBody>
          <a:bodyPr/>
          <a:lstStyle/>
          <a:p>
            <a:fld id="{9338DD02-F835-4F7B-8D1A-EDC29D0C4E84}" type="slidenum">
              <a:rPr lang="tr-TR" smtClean="0"/>
              <a:t>‹#›</a:t>
            </a:fld>
            <a:endParaRPr lang="tr-TR" dirty="0"/>
          </a:p>
        </p:txBody>
      </p:sp>
    </p:spTree>
    <p:extLst>
      <p:ext uri="{BB962C8B-B14F-4D97-AF65-F5344CB8AC3E}">
        <p14:creationId xmlns:p14="http://schemas.microsoft.com/office/powerpoint/2010/main" val="268484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BFC4DC6-F948-40BB-9C87-02AB12042D97}" type="datetime1">
              <a:rPr lang="tr-TR" smtClean="0"/>
              <a:t>25.5.2019</a:t>
            </a:fld>
            <a:endParaRPr lang="tr-TR" dirty="0"/>
          </a:p>
        </p:txBody>
      </p:sp>
      <p:sp>
        <p:nvSpPr>
          <p:cNvPr id="3" name="Altbilgi Yer Tutucusu 2"/>
          <p:cNvSpPr>
            <a:spLocks noGrp="1"/>
          </p:cNvSpPr>
          <p:nvPr>
            <p:ph type="ftr" sz="quarter" idx="11"/>
          </p:nvPr>
        </p:nvSpPr>
        <p:spPr/>
        <p:txBody>
          <a:bodyPr/>
          <a:lstStyle/>
          <a:p>
            <a:r>
              <a:rPr lang="tr-TR" dirty="0"/>
              <a:t>IMSAD</a:t>
            </a:r>
          </a:p>
        </p:txBody>
      </p:sp>
      <p:sp>
        <p:nvSpPr>
          <p:cNvPr id="4" name="Slayt Numarası Yer Tutucusu 3"/>
          <p:cNvSpPr>
            <a:spLocks noGrp="1"/>
          </p:cNvSpPr>
          <p:nvPr>
            <p:ph type="sldNum" sz="quarter" idx="12"/>
          </p:nvPr>
        </p:nvSpPr>
        <p:spPr/>
        <p:txBody>
          <a:bodyPr/>
          <a:lstStyle/>
          <a:p>
            <a:fld id="{9338DD02-F835-4F7B-8D1A-EDC29D0C4E84}" type="slidenum">
              <a:rPr lang="tr-TR" smtClean="0"/>
              <a:t>‹#›</a:t>
            </a:fld>
            <a:endParaRPr lang="tr-TR" dirty="0"/>
          </a:p>
        </p:txBody>
      </p:sp>
    </p:spTree>
    <p:extLst>
      <p:ext uri="{BB962C8B-B14F-4D97-AF65-F5344CB8AC3E}">
        <p14:creationId xmlns:p14="http://schemas.microsoft.com/office/powerpoint/2010/main" val="11092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9815C40-F483-4642-BC2E-64433A3C5668}" type="datetime1">
              <a:rPr lang="tr-TR" smtClean="0"/>
              <a:t>25.5.2019</a:t>
            </a:fld>
            <a:endParaRPr lang="tr-TR" dirty="0"/>
          </a:p>
        </p:txBody>
      </p:sp>
      <p:sp>
        <p:nvSpPr>
          <p:cNvPr id="6" name="Altbilgi Yer Tutucusu 5"/>
          <p:cNvSpPr>
            <a:spLocks noGrp="1"/>
          </p:cNvSpPr>
          <p:nvPr>
            <p:ph type="ftr" sz="quarter" idx="11"/>
          </p:nvPr>
        </p:nvSpPr>
        <p:spPr/>
        <p:txBody>
          <a:bodyPr/>
          <a:lstStyle/>
          <a:p>
            <a:r>
              <a:rPr lang="tr-TR" dirty="0"/>
              <a:t>IMSAD</a:t>
            </a:r>
          </a:p>
        </p:txBody>
      </p:sp>
      <p:sp>
        <p:nvSpPr>
          <p:cNvPr id="7" name="Slayt Numarası Yer Tutucusu 6"/>
          <p:cNvSpPr>
            <a:spLocks noGrp="1"/>
          </p:cNvSpPr>
          <p:nvPr>
            <p:ph type="sldNum" sz="quarter" idx="12"/>
          </p:nvPr>
        </p:nvSpPr>
        <p:spPr/>
        <p:txBody>
          <a:bodyPr/>
          <a:lstStyle/>
          <a:p>
            <a:fld id="{9338DD02-F835-4F7B-8D1A-EDC29D0C4E84}" type="slidenum">
              <a:rPr lang="tr-TR" smtClean="0"/>
              <a:t>‹#›</a:t>
            </a:fld>
            <a:endParaRPr lang="tr-TR" dirty="0"/>
          </a:p>
        </p:txBody>
      </p:sp>
    </p:spTree>
    <p:extLst>
      <p:ext uri="{BB962C8B-B14F-4D97-AF65-F5344CB8AC3E}">
        <p14:creationId xmlns:p14="http://schemas.microsoft.com/office/powerpoint/2010/main" val="284480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C7CDDF7-051F-408D-BB7C-FE311B895CDD}" type="datetime1">
              <a:rPr lang="tr-TR" smtClean="0"/>
              <a:t>25.5.2019</a:t>
            </a:fld>
            <a:endParaRPr lang="tr-TR" dirty="0"/>
          </a:p>
        </p:txBody>
      </p:sp>
      <p:sp>
        <p:nvSpPr>
          <p:cNvPr id="6" name="Altbilgi Yer Tutucusu 5"/>
          <p:cNvSpPr>
            <a:spLocks noGrp="1"/>
          </p:cNvSpPr>
          <p:nvPr>
            <p:ph type="ftr" sz="quarter" idx="11"/>
          </p:nvPr>
        </p:nvSpPr>
        <p:spPr/>
        <p:txBody>
          <a:bodyPr/>
          <a:lstStyle/>
          <a:p>
            <a:r>
              <a:rPr lang="tr-TR" dirty="0"/>
              <a:t>IMSAD</a:t>
            </a:r>
          </a:p>
        </p:txBody>
      </p:sp>
      <p:sp>
        <p:nvSpPr>
          <p:cNvPr id="7" name="Slayt Numarası Yer Tutucusu 6"/>
          <p:cNvSpPr>
            <a:spLocks noGrp="1"/>
          </p:cNvSpPr>
          <p:nvPr>
            <p:ph type="sldNum" sz="quarter" idx="12"/>
          </p:nvPr>
        </p:nvSpPr>
        <p:spPr/>
        <p:txBody>
          <a:bodyPr/>
          <a:lstStyle/>
          <a:p>
            <a:fld id="{9338DD02-F835-4F7B-8D1A-EDC29D0C4E84}" type="slidenum">
              <a:rPr lang="tr-TR" smtClean="0"/>
              <a:t>‹#›</a:t>
            </a:fld>
            <a:endParaRPr lang="tr-TR" dirty="0"/>
          </a:p>
        </p:txBody>
      </p:sp>
    </p:spTree>
    <p:extLst>
      <p:ext uri="{BB962C8B-B14F-4D97-AF65-F5344CB8AC3E}">
        <p14:creationId xmlns:p14="http://schemas.microsoft.com/office/powerpoint/2010/main" val="267018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F3649-BB7F-411A-8BED-1F592953E0A1}" type="datetime1">
              <a:rPr lang="tr-TR" smtClean="0"/>
              <a:t>25.5.2019</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dirty="0"/>
              <a:t>IMSAD</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8DD02-F835-4F7B-8D1A-EDC29D0C4E84}" type="slidenum">
              <a:rPr lang="tr-TR" smtClean="0"/>
              <a:t>‹#›</a:t>
            </a:fld>
            <a:endParaRPr lang="tr-TR" dirty="0"/>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11" y="6195563"/>
            <a:ext cx="1495159" cy="65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ject 3"/>
          <p:cNvSpPr/>
          <p:nvPr/>
        </p:nvSpPr>
        <p:spPr>
          <a:xfrm>
            <a:off x="4283968" y="6195563"/>
            <a:ext cx="540060" cy="638436"/>
          </a:xfrm>
          <a:prstGeom prst="rect">
            <a:avLst/>
          </a:prstGeom>
          <a:blipFill>
            <a:blip r:embed="rId14" cstate="print"/>
            <a:stretch>
              <a:fillRect/>
            </a:stretch>
          </a:blipFill>
        </p:spPr>
        <p:txBody>
          <a:bodyPr wrap="square" lIns="0" tIns="0" rIns="0" bIns="0" rtlCol="0"/>
          <a:lstStyle/>
          <a:p>
            <a:endParaRPr dirty="0"/>
          </a:p>
        </p:txBody>
      </p:sp>
      <p:sp>
        <p:nvSpPr>
          <p:cNvPr id="9" name="object 4"/>
          <p:cNvSpPr>
            <a:spLocks noChangeAspect="1"/>
          </p:cNvSpPr>
          <p:nvPr/>
        </p:nvSpPr>
        <p:spPr>
          <a:xfrm>
            <a:off x="7959486" y="6237312"/>
            <a:ext cx="837000" cy="513571"/>
          </a:xfrm>
          <a:prstGeom prst="rect">
            <a:avLst/>
          </a:prstGeom>
          <a:blipFill>
            <a:blip r:embed="rId1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367213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7"/>
            <a:ext cx="8229600" cy="13255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53200" y="6356350"/>
            <a:ext cx="2133600" cy="215900"/>
          </a:xfrm>
          <a:prstGeom prst="rect">
            <a:avLst/>
          </a:prstGeom>
          <a:ln w="12700">
            <a:miter lim="400000"/>
          </a:ln>
        </p:spPr>
        <p:txBody>
          <a:bodyPr lIns="0" tIns="0" rIns="0" bIns="0">
            <a:spAutoFit/>
          </a:bodyPr>
          <a:lstStyle>
            <a:lvl1pPr algn="r">
              <a:defRPr sz="1400">
                <a:uFill>
                  <a:solidFill>
                    <a:schemeClr val="accent4"/>
                  </a:solidFill>
                </a:uFill>
              </a:defRPr>
            </a:lvl1pPr>
          </a:lstStyle>
          <a:p>
            <a:pPr defTabSz="457200" hangingPunct="0"/>
            <a:fld id="{86CB4B4D-7CA3-9044-876B-883B54F8677D}" type="slidenum">
              <a:rPr kern="0">
                <a:solidFill>
                  <a:srgbClr val="000000"/>
                </a:solidFill>
                <a:uFill>
                  <a:solidFill>
                    <a:srgbClr val="000000"/>
                  </a:solidFill>
                </a:uFill>
                <a:latin typeface="Helvetica"/>
                <a:cs typeface="Helvetica"/>
                <a:sym typeface="Helvetica"/>
              </a:rPr>
              <a:pPr defTabSz="457200" hangingPunct="0"/>
              <a:t>‹#›</a:t>
            </a:fld>
            <a:endParaRPr kern="0">
              <a:solidFill>
                <a:srgbClr val="000000"/>
              </a:solidFill>
              <a:uFill>
                <a:solidFill>
                  <a:srgbClr val="000000"/>
                </a:solidFill>
              </a:uFill>
              <a:latin typeface="Helvetica"/>
              <a:cs typeface="Helvetica"/>
              <a:sym typeface="Helvetica"/>
            </a:endParaRPr>
          </a:p>
        </p:txBody>
      </p:sp>
    </p:spTree>
    <p:extLst>
      <p:ext uri="{BB962C8B-B14F-4D97-AF65-F5344CB8AC3E}">
        <p14:creationId xmlns:p14="http://schemas.microsoft.com/office/powerpoint/2010/main" val="2938130125"/>
      </p:ext>
    </p:extLst>
  </p:cSld>
  <p:clrMap bg1="lt1" tx1="dk1" bg2="lt2" tx2="dk2" accent1="accent1" accent2="accent2" accent3="accent3" accent4="accent4" accent5="accent5" accent6="accent6" hlink="hlink" folHlink="folHlink"/>
  <p:sldLayoutIdLst>
    <p:sldLayoutId id="2147483661" r:id="rId1"/>
  </p:sldLayoutIdLst>
  <p:transition spd="med"/>
  <p:txStyles>
    <p:title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chemeClr val="accent4"/>
          </a:solidFill>
          <a:uFill>
            <a:solidFill>
              <a:schemeClr val="accent4"/>
            </a:solidFill>
          </a:uFill>
          <a:latin typeface="Helvetica"/>
          <a:ea typeface="Helvetica"/>
          <a:cs typeface="Helvetica"/>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chemeClr val="accent4"/>
          </a:solidFill>
          <a:uFill>
            <a:solidFill>
              <a:schemeClr val="accent4"/>
            </a:solidFill>
          </a:uFill>
          <a:latin typeface="Helvetica"/>
          <a:ea typeface="Helvetica"/>
          <a:cs typeface="Helvetica"/>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chemeClr val="accent4"/>
          </a:solidFill>
          <a:uFill>
            <a:solidFill>
              <a:schemeClr val="accent4"/>
            </a:solidFill>
          </a:uFill>
          <a:latin typeface="Helvetica"/>
          <a:ea typeface="Helvetica"/>
          <a:cs typeface="Helvetica"/>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chemeClr val="accent4"/>
          </a:solidFill>
          <a:uFill>
            <a:solidFill>
              <a:schemeClr val="accent4"/>
            </a:solidFill>
          </a:uFill>
          <a:latin typeface="Helvetica"/>
          <a:ea typeface="Helvetica"/>
          <a:cs typeface="Helvetica"/>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chemeClr val="accent4"/>
          </a:solidFill>
          <a:uFill>
            <a:solidFill>
              <a:schemeClr val="accent4"/>
            </a:solidFill>
          </a:uFill>
          <a:latin typeface="Helvetica"/>
          <a:ea typeface="Helvetica"/>
          <a:cs typeface="Helvetica"/>
          <a:sym typeface="Helvetica"/>
        </a:defRPr>
      </a:lvl5pPr>
      <a:lvl6pPr marL="0" marR="0" indent="457200" algn="l" defTabSz="457200" rtl="0" latinLnBrk="0">
        <a:lnSpc>
          <a:spcPct val="100000"/>
        </a:lnSpc>
        <a:spcBef>
          <a:spcPts val="0"/>
        </a:spcBef>
        <a:spcAft>
          <a:spcPts val="0"/>
        </a:spcAft>
        <a:buClrTx/>
        <a:buSzTx/>
        <a:buFontTx/>
        <a:buNone/>
        <a:tabLst/>
        <a:defRPr sz="1200" b="0" i="0" u="none" strike="noStrike" cap="none" spc="0" baseline="0">
          <a:ln>
            <a:noFill/>
          </a:ln>
          <a:solidFill>
            <a:schemeClr val="accent4"/>
          </a:solidFill>
          <a:uFill>
            <a:solidFill>
              <a:schemeClr val="accent4"/>
            </a:solidFill>
          </a:uFill>
          <a:latin typeface="Helvetica"/>
          <a:ea typeface="Helvetica"/>
          <a:cs typeface="Helvetica"/>
          <a:sym typeface="Helvetica"/>
        </a:defRPr>
      </a:lvl6pPr>
      <a:lvl7pPr marL="0" marR="0" indent="914400" algn="l" defTabSz="457200" rtl="0" latinLnBrk="0">
        <a:lnSpc>
          <a:spcPct val="100000"/>
        </a:lnSpc>
        <a:spcBef>
          <a:spcPts val="0"/>
        </a:spcBef>
        <a:spcAft>
          <a:spcPts val="0"/>
        </a:spcAft>
        <a:buClrTx/>
        <a:buSzTx/>
        <a:buFontTx/>
        <a:buNone/>
        <a:tabLst/>
        <a:defRPr sz="1200" b="0" i="0" u="none" strike="noStrike" cap="none" spc="0" baseline="0">
          <a:ln>
            <a:noFill/>
          </a:ln>
          <a:solidFill>
            <a:schemeClr val="accent4"/>
          </a:solidFill>
          <a:uFill>
            <a:solidFill>
              <a:schemeClr val="accent4"/>
            </a:solidFill>
          </a:uFill>
          <a:latin typeface="Helvetica"/>
          <a:ea typeface="Helvetica"/>
          <a:cs typeface="Helvetica"/>
          <a:sym typeface="Helvetica"/>
        </a:defRPr>
      </a:lvl7pPr>
      <a:lvl8pPr marL="0" marR="0" indent="1371600" algn="l" defTabSz="457200" rtl="0" latinLnBrk="0">
        <a:lnSpc>
          <a:spcPct val="100000"/>
        </a:lnSpc>
        <a:spcBef>
          <a:spcPts val="0"/>
        </a:spcBef>
        <a:spcAft>
          <a:spcPts val="0"/>
        </a:spcAft>
        <a:buClrTx/>
        <a:buSzTx/>
        <a:buFontTx/>
        <a:buNone/>
        <a:tabLst/>
        <a:defRPr sz="1200" b="0" i="0" u="none" strike="noStrike" cap="none" spc="0" baseline="0">
          <a:ln>
            <a:noFill/>
          </a:ln>
          <a:solidFill>
            <a:schemeClr val="accent4"/>
          </a:solidFill>
          <a:uFill>
            <a:solidFill>
              <a:schemeClr val="accent4"/>
            </a:solidFill>
          </a:uFill>
          <a:latin typeface="Helvetica"/>
          <a:ea typeface="Helvetica"/>
          <a:cs typeface="Helvetica"/>
          <a:sym typeface="Helvetica"/>
        </a:defRPr>
      </a:lvl8pPr>
      <a:lvl9pPr marL="0" marR="0" indent="1828800" algn="l" defTabSz="457200" rtl="0" latinLnBrk="0">
        <a:lnSpc>
          <a:spcPct val="100000"/>
        </a:lnSpc>
        <a:spcBef>
          <a:spcPts val="0"/>
        </a:spcBef>
        <a:spcAft>
          <a:spcPts val="0"/>
        </a:spcAft>
        <a:buClrTx/>
        <a:buSzTx/>
        <a:buFontTx/>
        <a:buNone/>
        <a:tabLst/>
        <a:defRPr sz="1200" b="0" i="0" u="none" strike="noStrike" cap="none" spc="0" baseline="0">
          <a:ln>
            <a:noFill/>
          </a:ln>
          <a:solidFill>
            <a:schemeClr val="accent4"/>
          </a:solidFill>
          <a:uFill>
            <a:solidFill>
              <a:schemeClr val="accent4"/>
            </a:solidFill>
          </a:uFill>
          <a:latin typeface="Helvetica"/>
          <a:ea typeface="Helvetica"/>
          <a:cs typeface="Helvetica"/>
          <a:sym typeface="Helvetica"/>
        </a:defRPr>
      </a:lvl9pPr>
    </p:titleStyle>
    <p:bodyStyle>
      <a:lvl1pPr marL="342900" marR="0" indent="-342900" algn="ctr" defTabSz="914400" rtl="0" latinLnBrk="0">
        <a:lnSpc>
          <a:spcPct val="100000"/>
        </a:lnSpc>
        <a:spcBef>
          <a:spcPts val="0"/>
        </a:spcBef>
        <a:spcAft>
          <a:spcPts val="0"/>
        </a:spcAft>
        <a:buClrTx/>
        <a:buSzPct val="100000"/>
        <a:buFontTx/>
        <a:buChar char="•"/>
        <a:tabLst/>
        <a:defRPr sz="2400" b="0" i="0" u="none" strike="noStrike" cap="none" spc="0" baseline="0">
          <a:ln>
            <a:noFill/>
          </a:ln>
          <a:solidFill>
            <a:schemeClr val="accent3"/>
          </a:solidFill>
          <a:uFill>
            <a:solidFill>
              <a:schemeClr val="accent3"/>
            </a:solidFill>
          </a:uFill>
          <a:latin typeface="+mn-lt"/>
          <a:ea typeface="+mn-ea"/>
          <a:cs typeface="+mn-cs"/>
          <a:sym typeface="Georgia"/>
        </a:defRPr>
      </a:lvl1pPr>
      <a:lvl2pPr marL="457200" marR="0" indent="0" algn="ctr" defTabSz="914400" rtl="0" latinLnBrk="0">
        <a:lnSpc>
          <a:spcPct val="100000"/>
        </a:lnSpc>
        <a:spcBef>
          <a:spcPts val="0"/>
        </a:spcBef>
        <a:spcAft>
          <a:spcPts val="0"/>
        </a:spcAft>
        <a:buClrTx/>
        <a:buSzPct val="100000"/>
        <a:buFontTx/>
        <a:buChar char="–"/>
        <a:tabLst/>
        <a:defRPr sz="2400" b="0" i="0" u="none" strike="noStrike" cap="none" spc="0" baseline="0">
          <a:ln>
            <a:noFill/>
          </a:ln>
          <a:solidFill>
            <a:schemeClr val="accent3"/>
          </a:solidFill>
          <a:uFill>
            <a:solidFill>
              <a:schemeClr val="accent3"/>
            </a:solidFill>
          </a:uFill>
          <a:latin typeface="+mn-lt"/>
          <a:ea typeface="+mn-ea"/>
          <a:cs typeface="+mn-cs"/>
          <a:sym typeface="Georgia"/>
        </a:defRPr>
      </a:lvl2pPr>
      <a:lvl3pPr marL="914400" marR="0" indent="0" algn="ctr" defTabSz="914400" rtl="0" latinLnBrk="0">
        <a:lnSpc>
          <a:spcPct val="100000"/>
        </a:lnSpc>
        <a:spcBef>
          <a:spcPts val="0"/>
        </a:spcBef>
        <a:spcAft>
          <a:spcPts val="0"/>
        </a:spcAft>
        <a:buClrTx/>
        <a:buSzPct val="100000"/>
        <a:buFontTx/>
        <a:buChar char="•"/>
        <a:tabLst/>
        <a:defRPr sz="2400" b="0" i="0" u="none" strike="noStrike" cap="none" spc="0" baseline="0">
          <a:ln>
            <a:noFill/>
          </a:ln>
          <a:solidFill>
            <a:schemeClr val="accent3"/>
          </a:solidFill>
          <a:uFill>
            <a:solidFill>
              <a:schemeClr val="accent3"/>
            </a:solidFill>
          </a:uFill>
          <a:latin typeface="+mn-lt"/>
          <a:ea typeface="+mn-ea"/>
          <a:cs typeface="+mn-cs"/>
          <a:sym typeface="Georgia"/>
        </a:defRPr>
      </a:lvl3pPr>
      <a:lvl4pPr marL="1371600" marR="0" indent="0" algn="ctr" defTabSz="914400" rtl="0" latinLnBrk="0">
        <a:lnSpc>
          <a:spcPct val="100000"/>
        </a:lnSpc>
        <a:spcBef>
          <a:spcPts val="0"/>
        </a:spcBef>
        <a:spcAft>
          <a:spcPts val="0"/>
        </a:spcAft>
        <a:buClrTx/>
        <a:buSzPct val="100000"/>
        <a:buFontTx/>
        <a:buChar char="–"/>
        <a:tabLst/>
        <a:defRPr sz="2400" b="0" i="0" u="none" strike="noStrike" cap="none" spc="0" baseline="0">
          <a:ln>
            <a:noFill/>
          </a:ln>
          <a:solidFill>
            <a:schemeClr val="accent3"/>
          </a:solidFill>
          <a:uFill>
            <a:solidFill>
              <a:schemeClr val="accent3"/>
            </a:solidFill>
          </a:uFill>
          <a:latin typeface="+mn-lt"/>
          <a:ea typeface="+mn-ea"/>
          <a:cs typeface="+mn-cs"/>
          <a:sym typeface="Georgia"/>
        </a:defRPr>
      </a:lvl4pPr>
      <a:lvl5pPr marL="1828800" marR="0" indent="0" algn="ctr" defTabSz="914400" rtl="0" latinLnBrk="0">
        <a:lnSpc>
          <a:spcPct val="100000"/>
        </a:lnSpc>
        <a:spcBef>
          <a:spcPts val="0"/>
        </a:spcBef>
        <a:spcAft>
          <a:spcPts val="0"/>
        </a:spcAft>
        <a:buClrTx/>
        <a:buSzPct val="100000"/>
        <a:buFontTx/>
        <a:buChar char="»"/>
        <a:tabLst/>
        <a:defRPr sz="2400" b="0" i="0" u="none" strike="noStrike" cap="none" spc="0" baseline="0">
          <a:ln>
            <a:noFill/>
          </a:ln>
          <a:solidFill>
            <a:schemeClr val="accent3"/>
          </a:solidFill>
          <a:uFill>
            <a:solidFill>
              <a:schemeClr val="accent3"/>
            </a:solidFill>
          </a:uFill>
          <a:latin typeface="+mn-lt"/>
          <a:ea typeface="+mn-ea"/>
          <a:cs typeface="+mn-cs"/>
          <a:sym typeface="Georgia"/>
        </a:defRPr>
      </a:lvl5pPr>
      <a:lvl6pPr marL="2286000" marR="0" indent="0" algn="ctr" defTabSz="914400" rtl="0" latinLnBrk="0">
        <a:lnSpc>
          <a:spcPct val="100000"/>
        </a:lnSpc>
        <a:spcBef>
          <a:spcPts val="0"/>
        </a:spcBef>
        <a:spcAft>
          <a:spcPts val="0"/>
        </a:spcAft>
        <a:buClrTx/>
        <a:buSzPct val="100000"/>
        <a:buFontTx/>
        <a:buChar char="»"/>
        <a:tabLst/>
        <a:defRPr sz="2400" b="0" i="0" u="none" strike="noStrike" cap="none" spc="0" baseline="0">
          <a:ln>
            <a:noFill/>
          </a:ln>
          <a:solidFill>
            <a:schemeClr val="accent3"/>
          </a:solidFill>
          <a:uFill>
            <a:solidFill>
              <a:schemeClr val="accent3"/>
            </a:solidFill>
          </a:uFill>
          <a:latin typeface="+mn-lt"/>
          <a:ea typeface="+mn-ea"/>
          <a:cs typeface="+mn-cs"/>
          <a:sym typeface="Georgia"/>
        </a:defRPr>
      </a:lvl6pPr>
      <a:lvl7pPr marL="2743200" marR="0" indent="0" algn="ctr" defTabSz="914400" rtl="0" latinLnBrk="0">
        <a:lnSpc>
          <a:spcPct val="100000"/>
        </a:lnSpc>
        <a:spcBef>
          <a:spcPts val="0"/>
        </a:spcBef>
        <a:spcAft>
          <a:spcPts val="0"/>
        </a:spcAft>
        <a:buClrTx/>
        <a:buSzPct val="100000"/>
        <a:buFontTx/>
        <a:buChar char="»"/>
        <a:tabLst/>
        <a:defRPr sz="2400" b="0" i="0" u="none" strike="noStrike" cap="none" spc="0" baseline="0">
          <a:ln>
            <a:noFill/>
          </a:ln>
          <a:solidFill>
            <a:schemeClr val="accent3"/>
          </a:solidFill>
          <a:uFill>
            <a:solidFill>
              <a:schemeClr val="accent3"/>
            </a:solidFill>
          </a:uFill>
          <a:latin typeface="+mn-lt"/>
          <a:ea typeface="+mn-ea"/>
          <a:cs typeface="+mn-cs"/>
          <a:sym typeface="Georgia"/>
        </a:defRPr>
      </a:lvl7pPr>
      <a:lvl8pPr marL="3200400" marR="0" indent="0" algn="ctr" defTabSz="914400" rtl="0" latinLnBrk="0">
        <a:lnSpc>
          <a:spcPct val="100000"/>
        </a:lnSpc>
        <a:spcBef>
          <a:spcPts val="0"/>
        </a:spcBef>
        <a:spcAft>
          <a:spcPts val="0"/>
        </a:spcAft>
        <a:buClrTx/>
        <a:buSzPct val="100000"/>
        <a:buFontTx/>
        <a:buChar char="»"/>
        <a:tabLst/>
        <a:defRPr sz="2400" b="0" i="0" u="none" strike="noStrike" cap="none" spc="0" baseline="0">
          <a:ln>
            <a:noFill/>
          </a:ln>
          <a:solidFill>
            <a:schemeClr val="accent3"/>
          </a:solidFill>
          <a:uFill>
            <a:solidFill>
              <a:schemeClr val="accent3"/>
            </a:solidFill>
          </a:uFill>
          <a:latin typeface="+mn-lt"/>
          <a:ea typeface="+mn-ea"/>
          <a:cs typeface="+mn-cs"/>
          <a:sym typeface="Georgia"/>
        </a:defRPr>
      </a:lvl8pPr>
      <a:lvl9pPr marL="3657600" marR="0" indent="0" algn="ctr" defTabSz="914400" rtl="0" latinLnBrk="0">
        <a:lnSpc>
          <a:spcPct val="100000"/>
        </a:lnSpc>
        <a:spcBef>
          <a:spcPts val="0"/>
        </a:spcBef>
        <a:spcAft>
          <a:spcPts val="0"/>
        </a:spcAft>
        <a:buClrTx/>
        <a:buSzPct val="100000"/>
        <a:buFontTx/>
        <a:buChar char="»"/>
        <a:tabLst/>
        <a:defRPr sz="2400" b="0" i="0" u="none" strike="noStrike" cap="none" spc="0" baseline="0">
          <a:ln>
            <a:noFill/>
          </a:ln>
          <a:solidFill>
            <a:schemeClr val="accent3"/>
          </a:solidFill>
          <a:uFill>
            <a:solidFill>
              <a:schemeClr val="accent3"/>
            </a:solidFill>
          </a:uFill>
          <a:latin typeface="+mn-lt"/>
          <a:ea typeface="+mn-ea"/>
          <a:cs typeface="+mn-cs"/>
          <a:sym typeface="Georgia"/>
        </a:defRPr>
      </a:lvl9pPr>
    </p:bodyStyle>
    <p:otherStyle>
      <a:lvl1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chemeClr val="accent4"/>
            </a:solidFill>
          </a:uFill>
          <a:latin typeface="+mn-lt"/>
          <a:ea typeface="+mn-ea"/>
          <a:cs typeface="+mn-cs"/>
          <a:sym typeface="Helvetica"/>
        </a:defRPr>
      </a:lvl1pPr>
      <a:lvl2pPr marL="0" marR="0" indent="2286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chemeClr val="accent4"/>
            </a:solidFill>
          </a:uFill>
          <a:latin typeface="+mn-lt"/>
          <a:ea typeface="+mn-ea"/>
          <a:cs typeface="+mn-cs"/>
          <a:sym typeface="Helvetica"/>
        </a:defRPr>
      </a:lvl2pPr>
      <a:lvl3pPr marL="0" marR="0" indent="4572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chemeClr val="accent4"/>
            </a:solidFill>
          </a:uFill>
          <a:latin typeface="+mn-lt"/>
          <a:ea typeface="+mn-ea"/>
          <a:cs typeface="+mn-cs"/>
          <a:sym typeface="Helvetica"/>
        </a:defRPr>
      </a:lvl3pPr>
      <a:lvl4pPr marL="0" marR="0" indent="6858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chemeClr val="accent4"/>
            </a:solidFill>
          </a:uFill>
          <a:latin typeface="+mn-lt"/>
          <a:ea typeface="+mn-ea"/>
          <a:cs typeface="+mn-cs"/>
          <a:sym typeface="Helvetica"/>
        </a:defRPr>
      </a:lvl4pPr>
      <a:lvl5pPr marL="0" marR="0" indent="9144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chemeClr val="accent4"/>
            </a:solidFill>
          </a:uFill>
          <a:latin typeface="+mn-lt"/>
          <a:ea typeface="+mn-ea"/>
          <a:cs typeface="+mn-cs"/>
          <a:sym typeface="Helvetica"/>
        </a:defRPr>
      </a:lvl5pPr>
      <a:lvl6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chemeClr val="accent4"/>
            </a:solidFill>
          </a:uFill>
          <a:latin typeface="+mn-lt"/>
          <a:ea typeface="+mn-ea"/>
          <a:cs typeface="+mn-cs"/>
          <a:sym typeface="Helvetica"/>
        </a:defRPr>
      </a:lvl6pPr>
      <a:lvl7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chemeClr val="accent4"/>
            </a:solidFill>
          </a:uFill>
          <a:latin typeface="+mn-lt"/>
          <a:ea typeface="+mn-ea"/>
          <a:cs typeface="+mn-cs"/>
          <a:sym typeface="Helvetica"/>
        </a:defRPr>
      </a:lvl7pPr>
      <a:lvl8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chemeClr val="accent4"/>
            </a:solidFill>
          </a:uFill>
          <a:latin typeface="+mn-lt"/>
          <a:ea typeface="+mn-ea"/>
          <a:cs typeface="+mn-cs"/>
          <a:sym typeface="Helvetica"/>
        </a:defRPr>
      </a:lvl8pPr>
      <a:lvl9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chemeClr val="accent4"/>
            </a:solidFill>
          </a:uFill>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4.png"/><Relationship Id="rId7"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4.jp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5.JP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8.JP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0.jpeg"/><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ürdürülebilirlik temelinde…"/>
          <p:cNvSpPr txBox="1">
            <a:spLocks noGrp="1"/>
          </p:cNvSpPr>
          <p:nvPr>
            <p:ph type="ctrTitle" idx="4294967295"/>
          </p:nvPr>
        </p:nvSpPr>
        <p:spPr>
          <a:xfrm>
            <a:off x="405163" y="1172388"/>
            <a:ext cx="7915275" cy="1622425"/>
          </a:xfrm>
          <a:prstGeom prst="rect">
            <a:avLst/>
          </a:prstGeom>
        </p:spPr>
        <p:txBody>
          <a:bodyPr>
            <a:normAutofit/>
          </a:bodyPr>
          <a:lstStyle/>
          <a:p>
            <a:pPr algn="ctr">
              <a:defRPr b="1">
                <a:latin typeface="Helvetica Neue"/>
                <a:ea typeface="Helvetica Neue"/>
                <a:cs typeface="Helvetica Neue"/>
                <a:sym typeface="Helvetica Neue"/>
              </a:defRPr>
            </a:pPr>
            <a:r>
              <a:rPr lang="tr-TR" sz="2400" dirty="0" smtClean="0">
                <a:solidFill>
                  <a:schemeClr val="tx1">
                    <a:lumMod val="75000"/>
                    <a:lumOff val="25000"/>
                  </a:schemeClr>
                </a:solidFill>
                <a:latin typeface="Arial" pitchFamily="34" charset="0"/>
                <a:cs typeface="Arial" pitchFamily="34" charset="0"/>
              </a:rPr>
              <a:t>TORİD</a:t>
            </a:r>
            <a:endParaRPr sz="2400" dirty="0">
              <a:solidFill>
                <a:schemeClr val="tx1">
                  <a:lumMod val="75000"/>
                  <a:lumOff val="25000"/>
                </a:schemeClr>
              </a:solidFill>
              <a:latin typeface="Arial" pitchFamily="34" charset="0"/>
              <a:cs typeface="Arial" pitchFamily="34" charset="0"/>
            </a:endParaRPr>
          </a:p>
          <a:p>
            <a:pPr algn="ctr"/>
            <a:r>
              <a:rPr lang="tr-TR" sz="2800" dirty="0" smtClean="0">
                <a:solidFill>
                  <a:schemeClr val="tx1">
                    <a:lumMod val="75000"/>
                    <a:lumOff val="25000"/>
                  </a:schemeClr>
                </a:solidFill>
              </a:rPr>
              <a:t/>
            </a:r>
            <a:br>
              <a:rPr lang="tr-TR" sz="2800" dirty="0" smtClean="0">
                <a:solidFill>
                  <a:schemeClr val="tx1">
                    <a:lumMod val="75000"/>
                    <a:lumOff val="25000"/>
                  </a:schemeClr>
                </a:solidFill>
              </a:rPr>
            </a:br>
            <a:r>
              <a:rPr lang="tr-TR" sz="1800" dirty="0" smtClean="0">
                <a:solidFill>
                  <a:schemeClr val="tx1">
                    <a:lumMod val="75000"/>
                    <a:lumOff val="25000"/>
                  </a:schemeClr>
                </a:solidFill>
              </a:rPr>
              <a:t/>
            </a:r>
            <a:br>
              <a:rPr lang="tr-TR" sz="1800" dirty="0" smtClean="0">
                <a:solidFill>
                  <a:schemeClr val="tx1">
                    <a:lumMod val="75000"/>
                    <a:lumOff val="25000"/>
                  </a:schemeClr>
                </a:solidFill>
              </a:rPr>
            </a:br>
            <a:endParaRPr sz="1800" dirty="0">
              <a:solidFill>
                <a:schemeClr val="tx1">
                  <a:lumMod val="75000"/>
                  <a:lumOff val="25000"/>
                </a:schemeClr>
              </a:solidFill>
            </a:endParaRPr>
          </a:p>
        </p:txBody>
      </p:sp>
      <p:pic>
        <p:nvPicPr>
          <p:cNvPr id="21" name="Resi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490" y="0"/>
            <a:ext cx="1905326" cy="1628800"/>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382" y="1628800"/>
            <a:ext cx="3111810" cy="4149080"/>
          </a:xfrm>
          <a:prstGeom prst="rect">
            <a:avLst/>
          </a:prstGeom>
        </p:spPr>
      </p:pic>
      <p:pic>
        <p:nvPicPr>
          <p:cNvPr id="5" name="Resim 4"/>
          <p:cNvPicPr>
            <a:picLocks noChangeAspect="1"/>
          </p:cNvPicPr>
          <p:nvPr/>
        </p:nvPicPr>
        <p:blipFill rotWithShape="1">
          <a:blip r:embed="rId5" cstate="print">
            <a:extLst>
              <a:ext uri="{28A0092B-C50C-407E-A947-70E740481C1C}">
                <a14:useLocalDpi xmlns:a14="http://schemas.microsoft.com/office/drawing/2010/main" val="0"/>
              </a:ext>
            </a:extLst>
          </a:blip>
          <a:srcRect r="22249"/>
          <a:stretch/>
        </p:blipFill>
        <p:spPr>
          <a:xfrm>
            <a:off x="5508104" y="1510187"/>
            <a:ext cx="3530065" cy="4267692"/>
          </a:xfrm>
          <a:prstGeom prst="rect">
            <a:avLst/>
          </a:prstGeom>
        </p:spPr>
      </p:pic>
      <p:pic>
        <p:nvPicPr>
          <p:cNvPr id="18" name="IMG_2448.JPG" descr="IMG_2448.JPG"/>
          <p:cNvPicPr>
            <a:picLocks noChangeAspect="1"/>
          </p:cNvPicPr>
          <p:nvPr/>
        </p:nvPicPr>
        <p:blipFill>
          <a:blip r:embed="rId6">
            <a:extLst/>
          </a:blip>
          <a:stretch>
            <a:fillRect/>
          </a:stretch>
        </p:blipFill>
        <p:spPr>
          <a:xfrm>
            <a:off x="2671598" y="2644081"/>
            <a:ext cx="3382404" cy="2118517"/>
          </a:xfrm>
          <a:prstGeom prst="rect">
            <a:avLst/>
          </a:prstGeom>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Dikdörtgen 1"/>
          <p:cNvSpPr/>
          <p:nvPr/>
        </p:nvSpPr>
        <p:spPr>
          <a:xfrm>
            <a:off x="3346785" y="1537025"/>
            <a:ext cx="2032031" cy="523220"/>
          </a:xfrm>
          <a:prstGeom prst="rect">
            <a:avLst/>
          </a:prstGeom>
        </p:spPr>
        <p:txBody>
          <a:bodyPr wrap="none">
            <a:spAutoFit/>
          </a:bodyPr>
          <a:lstStyle/>
          <a:p>
            <a:r>
              <a:rPr lang="tr-TR" sz="2800" dirty="0">
                <a:solidFill>
                  <a:prstClr val="black">
                    <a:lumMod val="75000"/>
                    <a:lumOff val="25000"/>
                  </a:prstClr>
                </a:solidFill>
                <a:ea typeface="+mj-ea"/>
                <a:cs typeface="+mj-cs"/>
              </a:rPr>
              <a:t>FAALİYETLER</a:t>
            </a:r>
            <a:endParaRPr lang="tr-TR" dirty="0"/>
          </a:p>
        </p:txBody>
      </p:sp>
      <p:sp>
        <p:nvSpPr>
          <p:cNvPr id="3" name="Dikdörtgen 2"/>
          <p:cNvSpPr/>
          <p:nvPr/>
        </p:nvSpPr>
        <p:spPr>
          <a:xfrm>
            <a:off x="611560" y="5999885"/>
            <a:ext cx="1542923" cy="646331"/>
          </a:xfrm>
          <a:prstGeom prst="rect">
            <a:avLst/>
          </a:prstGeom>
        </p:spPr>
        <p:txBody>
          <a:bodyPr wrap="none">
            <a:spAutoFit/>
          </a:bodyPr>
          <a:lstStyle/>
          <a:p>
            <a:r>
              <a:rPr lang="tr-TR" dirty="0">
                <a:solidFill>
                  <a:prstClr val="black">
                    <a:lumMod val="75000"/>
                    <a:lumOff val="25000"/>
                  </a:prstClr>
                </a:solidFill>
                <a:ea typeface="+mj-ea"/>
                <a:cs typeface="+mj-cs"/>
              </a:rPr>
              <a:t>25 Mayıs </a:t>
            </a:r>
            <a:r>
              <a:rPr lang="tr-TR" dirty="0" smtClean="0">
                <a:solidFill>
                  <a:prstClr val="black">
                    <a:lumMod val="75000"/>
                    <a:lumOff val="25000"/>
                  </a:prstClr>
                </a:solidFill>
                <a:ea typeface="+mj-ea"/>
                <a:cs typeface="+mj-cs"/>
              </a:rPr>
              <a:t>2019</a:t>
            </a:r>
          </a:p>
          <a:p>
            <a:r>
              <a:rPr lang="tr-TR" dirty="0" smtClean="0">
                <a:solidFill>
                  <a:prstClr val="black">
                    <a:lumMod val="75000"/>
                    <a:lumOff val="25000"/>
                  </a:prstClr>
                </a:solidFill>
                <a:ea typeface="+mj-ea"/>
                <a:cs typeface="+mj-cs"/>
              </a:rPr>
              <a:t>İftar Programı</a:t>
            </a:r>
            <a:endParaRPr lang="tr-TR" dirty="0"/>
          </a:p>
        </p:txBody>
      </p:sp>
      <p:sp>
        <p:nvSpPr>
          <p:cNvPr id="9" name="Dikdörtgen 8"/>
          <p:cNvSpPr/>
          <p:nvPr/>
        </p:nvSpPr>
        <p:spPr>
          <a:xfrm>
            <a:off x="6501674" y="6014606"/>
            <a:ext cx="1673984" cy="646331"/>
          </a:xfrm>
          <a:prstGeom prst="rect">
            <a:avLst/>
          </a:prstGeom>
        </p:spPr>
        <p:txBody>
          <a:bodyPr wrap="none">
            <a:spAutoFit/>
          </a:bodyPr>
          <a:lstStyle/>
          <a:p>
            <a:r>
              <a:rPr lang="tr-TR" dirty="0" smtClean="0">
                <a:solidFill>
                  <a:prstClr val="black">
                    <a:lumMod val="75000"/>
                    <a:lumOff val="25000"/>
                  </a:prstClr>
                </a:solidFill>
                <a:ea typeface="+mj-ea"/>
                <a:cs typeface="+mj-cs"/>
              </a:rPr>
              <a:t>Göksel Korkmaz</a:t>
            </a:r>
          </a:p>
          <a:p>
            <a:r>
              <a:rPr lang="tr-TR" dirty="0" smtClean="0">
                <a:solidFill>
                  <a:prstClr val="black">
                    <a:lumMod val="75000"/>
                    <a:lumOff val="25000"/>
                  </a:prstClr>
                </a:solidFill>
                <a:ea typeface="+mj-ea"/>
                <a:cs typeface="+mj-cs"/>
              </a:rPr>
              <a:t>Celalettin Akça</a:t>
            </a:r>
            <a:endParaRPr lang="tr-TR" dirty="0"/>
          </a:p>
        </p:txBody>
      </p:sp>
      <mc:AlternateContent xmlns:mc="http://schemas.openxmlformats.org/markup-compatibility/2006">
        <mc:Choice xmlns:p14="http://schemas.microsoft.com/office/powerpoint/2010/main" Requires="p14">
          <p:contentPart p14:bwMode="auto" r:id="rId7">
            <p14:nvContentPartPr>
              <p14:cNvPr id="6" name="Mürekkep 5"/>
              <p14:cNvContentPartPr/>
              <p14:nvPr/>
            </p14:nvContentPartPr>
            <p14:xfrm>
              <a:off x="535680" y="4563000"/>
              <a:ext cx="360" cy="360"/>
            </p14:xfrm>
          </p:contentPart>
        </mc:Choice>
        <mc:Fallback>
          <p:pic>
            <p:nvPicPr>
              <p:cNvPr id="6" name="Mürekkep 5"/>
              <p:cNvPicPr/>
              <p:nvPr/>
            </p:nvPicPr>
            <p:blipFill>
              <a:blip r:embed="rId8"/>
              <a:stretch>
                <a:fillRect/>
              </a:stretch>
            </p:blipFill>
            <p:spPr>
              <a:xfrm>
                <a:off x="526320" y="4553640"/>
                <a:ext cx="19080" cy="19080"/>
              </a:xfrm>
              <a:prstGeom prst="rect">
                <a:avLst/>
              </a:prstGeom>
            </p:spPr>
          </p:pic>
        </mc:Fallback>
      </mc:AlternateContent>
    </p:spTree>
    <p:extLst>
      <p:ext uri="{BB962C8B-B14F-4D97-AF65-F5344CB8AC3E}">
        <p14:creationId xmlns:p14="http://schemas.microsoft.com/office/powerpoint/2010/main" val="405521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456383" y="3429000"/>
            <a:ext cx="8364089" cy="2862322"/>
          </a:xfrm>
          <a:prstGeom prst="rect">
            <a:avLst/>
          </a:prstGeom>
        </p:spPr>
        <p:txBody>
          <a:bodyPr wrap="square">
            <a:spAutoFit/>
          </a:bodyPr>
          <a:lstStyle/>
          <a:p>
            <a:r>
              <a:rPr lang="tr-TR" b="1" dirty="0"/>
              <a:t>15.08.2017 TOBB Orman Ürünleri Sektör Meclisi </a:t>
            </a:r>
            <a:r>
              <a:rPr lang="tr-TR" b="1" dirty="0" smtClean="0"/>
              <a:t>Toplantısı </a:t>
            </a:r>
          </a:p>
          <a:p>
            <a:endParaRPr lang="tr-TR" dirty="0"/>
          </a:p>
          <a:p>
            <a:r>
              <a:rPr lang="tr-TR" sz="1600" b="1" dirty="0"/>
              <a:t>OGM hammadde satışlarından fonlar kaldırıldı.</a:t>
            </a:r>
          </a:p>
          <a:p>
            <a:r>
              <a:rPr lang="tr-TR" sz="1600" dirty="0"/>
              <a:t>15.08.2017 İstanbul TOBB plazada Meclis Başkanı Ahmet Kahraman’ın başkanlığında yapılan toplantıya Başkan Göksel Korkmaz aynı zamanda Orman ürünleri sektör  meclis üyesi olan Yön Kur. Üyemiz ve UAB başkanı Mahir Arın ve Celalettin Akça katıldılar. T</a:t>
            </a:r>
            <a:r>
              <a:rPr lang="tr-TR" sz="1600" dirty="0" smtClean="0"/>
              <a:t>oplantıda </a:t>
            </a:r>
            <a:r>
              <a:rPr lang="tr-TR" sz="1600" dirty="0"/>
              <a:t>OGM hammadde satışlarından kaldırılan fonların fiyatlara yansımasının beklendiği şekilde olmadığı aslında fiyat istikrarının daha önemli olduğu belirtildi fakat </a:t>
            </a:r>
            <a:r>
              <a:rPr lang="tr-TR" sz="1600" b="1" dirty="0"/>
              <a:t>artan hammadde fiyatlarının hem masif ahşap sanayi </a:t>
            </a:r>
            <a:r>
              <a:rPr lang="tr-TR" sz="1600" b="1" dirty="0" err="1"/>
              <a:t>hemde</a:t>
            </a:r>
            <a:r>
              <a:rPr lang="tr-TR" sz="1600" b="1" dirty="0"/>
              <a:t> lif-yonga sanayiini olumsuz etkilediği belirtildi</a:t>
            </a:r>
            <a:r>
              <a:rPr lang="tr-TR" sz="1600" dirty="0"/>
              <a:t>. Mobilya sektörünün sorunlarının fiyattan çok yapısal sorunlar olduğu dile getirildi ve mobilya ihracatında </a:t>
            </a:r>
            <a:r>
              <a:rPr lang="tr-TR" sz="1600" dirty="0" smtClean="0"/>
              <a:t>Ülkemizin </a:t>
            </a:r>
            <a:r>
              <a:rPr lang="tr-TR" sz="1600" dirty="0"/>
              <a:t>elindeki imkanlara göre beklenen performansı yakalayamadığı anlaşıldı.</a:t>
            </a:r>
          </a:p>
        </p:txBody>
      </p:sp>
      <p:pic>
        <p:nvPicPr>
          <p:cNvPr id="4" name="Resim 3"/>
          <p:cNvPicPr>
            <a:picLocks noChangeAspect="1"/>
          </p:cNvPicPr>
          <p:nvPr/>
        </p:nvPicPr>
        <p:blipFill rotWithShape="1">
          <a:blip r:embed="rId4">
            <a:extLst>
              <a:ext uri="{28A0092B-C50C-407E-A947-70E740481C1C}">
                <a14:useLocalDpi xmlns:a14="http://schemas.microsoft.com/office/drawing/2010/main" val="0"/>
              </a:ext>
            </a:extLst>
          </a:blip>
          <a:srcRect t="34192" b="16341"/>
          <a:stretch/>
        </p:blipFill>
        <p:spPr>
          <a:xfrm>
            <a:off x="683568" y="404664"/>
            <a:ext cx="7181461" cy="2664296"/>
          </a:xfrm>
          <a:prstGeom prst="rect">
            <a:avLst/>
          </a:prstGeom>
        </p:spPr>
      </p:pic>
    </p:spTree>
    <p:extLst>
      <p:ext uri="{BB962C8B-B14F-4D97-AF65-F5344CB8AC3E}">
        <p14:creationId xmlns:p14="http://schemas.microsoft.com/office/powerpoint/2010/main" val="3869146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107504" y="404664"/>
            <a:ext cx="7992888" cy="2585323"/>
          </a:xfrm>
          <a:prstGeom prst="rect">
            <a:avLst/>
          </a:prstGeom>
        </p:spPr>
        <p:txBody>
          <a:bodyPr wrap="square">
            <a:spAutoFit/>
          </a:bodyPr>
          <a:lstStyle/>
          <a:p>
            <a:r>
              <a:rPr lang="tr-TR" b="1" dirty="0"/>
              <a:t>16.10.2017 Ormancılık ve Ahşap endüstrisi uzmanı Prof. </a:t>
            </a:r>
            <a:r>
              <a:rPr lang="tr-TR" b="1" dirty="0" err="1"/>
              <a:t>Chad</a:t>
            </a:r>
            <a:r>
              <a:rPr lang="tr-TR" b="1" dirty="0"/>
              <a:t> </a:t>
            </a:r>
            <a:r>
              <a:rPr lang="tr-TR" b="1" dirty="0" err="1"/>
              <a:t>Oliver</a:t>
            </a:r>
            <a:r>
              <a:rPr lang="tr-TR" b="1" dirty="0"/>
              <a:t> ile buluşma:</a:t>
            </a:r>
            <a:endParaRPr lang="tr-TR" dirty="0"/>
          </a:p>
          <a:p>
            <a:r>
              <a:rPr lang="tr-TR" dirty="0"/>
              <a:t>UNDP-Türkiye ofisi yöneticilerinden Nuri </a:t>
            </a:r>
            <a:r>
              <a:rPr lang="tr-TR" dirty="0" err="1"/>
              <a:t>Özbağdatlı'ının</a:t>
            </a:r>
            <a:r>
              <a:rPr lang="tr-TR" dirty="0"/>
              <a:t> çağrısı </a:t>
            </a:r>
            <a:r>
              <a:rPr lang="tr-TR" dirty="0" smtClean="0"/>
              <a:t>ile OGM </a:t>
            </a:r>
            <a:r>
              <a:rPr lang="tr-TR" dirty="0"/>
              <a:t>İst. Böl. Müdürlüğünde bir toplantı gerçekleştirildi. </a:t>
            </a:r>
          </a:p>
          <a:p>
            <a:r>
              <a:rPr lang="tr-TR" dirty="0" smtClean="0"/>
              <a:t>ABD </a:t>
            </a:r>
            <a:r>
              <a:rPr lang="tr-TR" dirty="0"/>
              <a:t>Yale Üniversitesi Sürdürülebilir Ormanlar ve global endüstri,  Ormancılık ve Çevre Çalışmaları Müdürü </a:t>
            </a:r>
            <a:r>
              <a:rPr lang="tr-TR" dirty="0" smtClean="0"/>
              <a:t>Prof. </a:t>
            </a:r>
            <a:r>
              <a:rPr lang="tr-TR" dirty="0" err="1"/>
              <a:t>Chad</a:t>
            </a:r>
            <a:r>
              <a:rPr lang="tr-TR" dirty="0"/>
              <a:t> </a:t>
            </a:r>
            <a:r>
              <a:rPr lang="tr-TR" dirty="0" err="1"/>
              <a:t>Oliver</a:t>
            </a:r>
            <a:r>
              <a:rPr lang="tr-TR" dirty="0"/>
              <a:t> ile tanıştık. Kendisi Orman ve orman endüstrisi konularında </a:t>
            </a:r>
            <a:r>
              <a:rPr lang="tr-TR" dirty="0" smtClean="0"/>
              <a:t>UNDP </a:t>
            </a:r>
            <a:r>
              <a:rPr lang="tr-TR" dirty="0"/>
              <a:t>danışmanı. Bizim Ahşap sektörü ile ilgili projelerimizi destekliyor. Gelecekte ormanların artacağını ve orman ürünlerinin önem kazanacağını daha yaygın kullanılacağını öngörüyor</a:t>
            </a:r>
            <a:r>
              <a:rPr lang="tr-TR" dirty="0" smtClean="0"/>
              <a:t>. 2018 sonunda çok önemli bir kitap yayınladı </a:t>
            </a:r>
            <a:r>
              <a:rPr lang="en-US" b="1" dirty="0" smtClean="0"/>
              <a:t>Global </a:t>
            </a:r>
            <a:r>
              <a:rPr lang="en-US" b="1" dirty="0"/>
              <a:t>Resources and the </a:t>
            </a:r>
            <a:r>
              <a:rPr lang="en-US" b="1" dirty="0" smtClean="0"/>
              <a:t>Environment</a:t>
            </a:r>
            <a:r>
              <a:rPr lang="tr-TR" b="1" dirty="0" smtClean="0"/>
              <a:t> (Global Kaynaklar ve Çevre)</a:t>
            </a:r>
            <a:endParaRPr lang="tr-TR" dirty="0"/>
          </a:p>
        </p:txBody>
      </p:sp>
      <p:pic>
        <p:nvPicPr>
          <p:cNvPr id="3" name="Resim 2"/>
          <p:cNvPicPr>
            <a:picLocks noChangeAspect="1"/>
          </p:cNvPicPr>
          <p:nvPr/>
        </p:nvPicPr>
        <p:blipFill rotWithShape="1">
          <a:blip r:embed="rId4">
            <a:extLst>
              <a:ext uri="{28A0092B-C50C-407E-A947-70E740481C1C}">
                <a14:useLocalDpi xmlns:a14="http://schemas.microsoft.com/office/drawing/2010/main" val="0"/>
              </a:ext>
            </a:extLst>
          </a:blip>
          <a:srcRect t="21936" r="3538" b="5592"/>
          <a:stretch/>
        </p:blipFill>
        <p:spPr>
          <a:xfrm>
            <a:off x="1331640" y="3073141"/>
            <a:ext cx="6221525" cy="3505739"/>
          </a:xfrm>
          <a:prstGeom prst="rect">
            <a:avLst/>
          </a:prstGeom>
        </p:spPr>
      </p:pic>
    </p:spTree>
    <p:extLst>
      <p:ext uri="{BB962C8B-B14F-4D97-AF65-F5344CB8AC3E}">
        <p14:creationId xmlns:p14="http://schemas.microsoft.com/office/powerpoint/2010/main" val="1648393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524751" y="474345"/>
            <a:ext cx="7740860" cy="1231106"/>
          </a:xfrm>
          <a:prstGeom prst="rect">
            <a:avLst/>
          </a:prstGeom>
        </p:spPr>
        <p:txBody>
          <a:bodyPr wrap="square">
            <a:spAutoFit/>
          </a:bodyPr>
          <a:lstStyle/>
          <a:p>
            <a:r>
              <a:rPr lang="tr-TR" b="1" dirty="0"/>
              <a:t>18.11.2017 TORİD Eylem Planı sunumu ve Komitelerin belirlenmesi toplantısı </a:t>
            </a:r>
            <a:endParaRPr lang="tr-TR" dirty="0"/>
          </a:p>
          <a:p>
            <a:r>
              <a:rPr lang="tr-TR" sz="1400" dirty="0"/>
              <a:t>Daha önce Arama Konferansı ve Eylem planı </a:t>
            </a:r>
            <a:r>
              <a:rPr lang="tr-TR" sz="1400" dirty="0" err="1"/>
              <a:t>çalıştayı</a:t>
            </a:r>
            <a:r>
              <a:rPr lang="tr-TR" sz="1400" dirty="0"/>
              <a:t> yapılarak devam eden sektörün yönünü belirleyen ve birçok üyemizin de katıldığı çalışmaların Komite üye belirleme toplantısı İst. OGM Bölge Müdürlüğü tesislerinde gerçekleşmiştir. Toplantıya birçok yönetim kurulu üyemiz ve dernek üyemiz yanında diğer ilgililer katılmıştır</a:t>
            </a:r>
            <a:r>
              <a:rPr lang="tr-TR" sz="1400" dirty="0" smtClean="0"/>
              <a:t>.</a:t>
            </a:r>
            <a:endParaRPr lang="tr-TR" sz="1400" dirty="0"/>
          </a:p>
        </p:txBody>
      </p:sp>
      <p:sp>
        <p:nvSpPr>
          <p:cNvPr id="4" name="Dikdörtgen 3"/>
          <p:cNvSpPr/>
          <p:nvPr/>
        </p:nvSpPr>
        <p:spPr>
          <a:xfrm>
            <a:off x="685456" y="1705451"/>
            <a:ext cx="5454352" cy="523220"/>
          </a:xfrm>
          <a:prstGeom prst="rect">
            <a:avLst/>
          </a:prstGeom>
        </p:spPr>
        <p:txBody>
          <a:bodyPr wrap="square">
            <a:spAutoFit/>
          </a:bodyPr>
          <a:lstStyle/>
          <a:p>
            <a:r>
              <a:rPr lang="tr-TR" sz="1400" i="1" dirty="0"/>
              <a:t>İLETİŞİM VE İŞBİRLİKLERİNİ ARTTIRMA KOMİTESİ</a:t>
            </a:r>
            <a:endParaRPr lang="tr-TR" sz="1400" dirty="0"/>
          </a:p>
          <a:p>
            <a:r>
              <a:rPr lang="tr-TR" sz="1400" i="1" dirty="0"/>
              <a:t>Komite Başkanı : Mustafa </a:t>
            </a:r>
            <a:r>
              <a:rPr lang="tr-TR" sz="1400" i="1" dirty="0" smtClean="0"/>
              <a:t>Şişman</a:t>
            </a:r>
            <a:r>
              <a:rPr lang="tr-TR" sz="1400" dirty="0"/>
              <a:t> </a:t>
            </a:r>
          </a:p>
        </p:txBody>
      </p:sp>
      <p:sp>
        <p:nvSpPr>
          <p:cNvPr id="5" name="Dikdörtgen 4"/>
          <p:cNvSpPr/>
          <p:nvPr/>
        </p:nvSpPr>
        <p:spPr>
          <a:xfrm>
            <a:off x="685456" y="2228671"/>
            <a:ext cx="4572000" cy="523220"/>
          </a:xfrm>
          <a:prstGeom prst="rect">
            <a:avLst/>
          </a:prstGeom>
        </p:spPr>
        <p:txBody>
          <a:bodyPr>
            <a:spAutoFit/>
          </a:bodyPr>
          <a:lstStyle/>
          <a:p>
            <a:r>
              <a:rPr lang="tr-TR" sz="1400" i="1" dirty="0"/>
              <a:t>İNSAN KAYNAKLARI VE EĞİTİM KOMİTESİ</a:t>
            </a:r>
            <a:endParaRPr lang="tr-TR" sz="1400" dirty="0"/>
          </a:p>
          <a:p>
            <a:r>
              <a:rPr lang="tr-TR" sz="1400" i="1" dirty="0"/>
              <a:t>Komite Başkanı: Asil </a:t>
            </a:r>
            <a:r>
              <a:rPr lang="tr-TR" sz="1400" i="1" dirty="0" smtClean="0"/>
              <a:t>Güner</a:t>
            </a:r>
            <a:endParaRPr lang="tr-TR" sz="1400" dirty="0"/>
          </a:p>
        </p:txBody>
      </p:sp>
      <p:sp>
        <p:nvSpPr>
          <p:cNvPr id="6" name="Dikdörtgen 5"/>
          <p:cNvSpPr/>
          <p:nvPr/>
        </p:nvSpPr>
        <p:spPr>
          <a:xfrm>
            <a:off x="714210" y="2744643"/>
            <a:ext cx="4968552" cy="523220"/>
          </a:xfrm>
          <a:prstGeom prst="rect">
            <a:avLst/>
          </a:prstGeom>
        </p:spPr>
        <p:txBody>
          <a:bodyPr wrap="square">
            <a:spAutoFit/>
          </a:bodyPr>
          <a:lstStyle/>
          <a:p>
            <a:r>
              <a:rPr lang="tr-TR" sz="1400" i="1" dirty="0"/>
              <a:t>STANDARTLAR VE REKABETİ GELİŞTİRME KOMİTESİ</a:t>
            </a:r>
            <a:endParaRPr lang="tr-TR" sz="1400" dirty="0"/>
          </a:p>
          <a:p>
            <a:r>
              <a:rPr lang="tr-TR" sz="1400" i="1" dirty="0"/>
              <a:t>Komite Başkanı: Celalettin </a:t>
            </a:r>
            <a:r>
              <a:rPr lang="tr-TR" sz="1400" i="1" dirty="0" smtClean="0"/>
              <a:t>Akça</a:t>
            </a:r>
            <a:endParaRPr lang="tr-TR" sz="1400" dirty="0"/>
          </a:p>
        </p:txBody>
      </p:sp>
      <p:sp>
        <p:nvSpPr>
          <p:cNvPr id="7" name="Dikdörtgen 6"/>
          <p:cNvSpPr/>
          <p:nvPr/>
        </p:nvSpPr>
        <p:spPr>
          <a:xfrm>
            <a:off x="687344" y="3261584"/>
            <a:ext cx="4572000" cy="523220"/>
          </a:xfrm>
          <a:prstGeom prst="rect">
            <a:avLst/>
          </a:prstGeom>
        </p:spPr>
        <p:txBody>
          <a:bodyPr>
            <a:spAutoFit/>
          </a:bodyPr>
          <a:lstStyle/>
          <a:p>
            <a:r>
              <a:rPr lang="tr-TR" sz="1400" i="1" dirty="0"/>
              <a:t>KAMU VE STK’LARLA İŞBİRLİKLERİ KOMİTESİ</a:t>
            </a:r>
            <a:endParaRPr lang="tr-TR" sz="1400" dirty="0"/>
          </a:p>
          <a:p>
            <a:r>
              <a:rPr lang="tr-TR" sz="1400" i="1" dirty="0"/>
              <a:t>Komite Başkanı: Kenan </a:t>
            </a:r>
            <a:r>
              <a:rPr lang="tr-TR" sz="1400" i="1" dirty="0" smtClean="0"/>
              <a:t>Saraç</a:t>
            </a:r>
            <a:endParaRPr lang="tr-TR" sz="1400" dirty="0"/>
          </a:p>
        </p:txBody>
      </p:sp>
      <p:pic>
        <p:nvPicPr>
          <p:cNvPr id="8" name="Resim 7"/>
          <p:cNvPicPr>
            <a:picLocks noChangeAspect="1"/>
          </p:cNvPicPr>
          <p:nvPr/>
        </p:nvPicPr>
        <p:blipFill rotWithShape="1">
          <a:blip r:embed="rId4">
            <a:extLst>
              <a:ext uri="{28A0092B-C50C-407E-A947-70E740481C1C}">
                <a14:useLocalDpi xmlns:a14="http://schemas.microsoft.com/office/drawing/2010/main" val="0"/>
              </a:ext>
            </a:extLst>
          </a:blip>
          <a:srcRect t="24337" r="9033" b="12008"/>
          <a:stretch/>
        </p:blipFill>
        <p:spPr>
          <a:xfrm>
            <a:off x="761979" y="3787853"/>
            <a:ext cx="7266405" cy="2860182"/>
          </a:xfrm>
          <a:prstGeom prst="rect">
            <a:avLst/>
          </a:prstGeom>
        </p:spPr>
      </p:pic>
    </p:spTree>
    <p:extLst>
      <p:ext uri="{BB962C8B-B14F-4D97-AF65-F5344CB8AC3E}">
        <p14:creationId xmlns:p14="http://schemas.microsoft.com/office/powerpoint/2010/main" val="3625120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582940" y="527205"/>
            <a:ext cx="8208912" cy="2154436"/>
          </a:xfrm>
          <a:prstGeom prst="rect">
            <a:avLst/>
          </a:prstGeom>
        </p:spPr>
        <p:txBody>
          <a:bodyPr wrap="square">
            <a:spAutoFit/>
          </a:bodyPr>
          <a:lstStyle/>
          <a:p>
            <a:r>
              <a:rPr lang="tr-TR" b="1" dirty="0"/>
              <a:t>27.12.2017 11.Kalkınma Planı(2019-2023) </a:t>
            </a:r>
            <a:r>
              <a:rPr lang="tr-TR" b="1" dirty="0" smtClean="0"/>
              <a:t>çalışmaları</a:t>
            </a:r>
          </a:p>
          <a:p>
            <a:endParaRPr lang="tr-TR" dirty="0"/>
          </a:p>
          <a:p>
            <a:r>
              <a:rPr lang="tr-TR" sz="1400" dirty="0"/>
              <a:t>Kalkınma Bakanlığınca yürütülen 11.Kalkınma planı(2019-2023) çalışmaları kapsamında Ormancılık ve Orman Ürünleri ile ilgili ilk toplantı 27.12.2017, ikinci toplantı 09.01.2018 de Ankara'da gerçekleştirildi.</a:t>
            </a:r>
          </a:p>
          <a:p>
            <a:r>
              <a:rPr lang="tr-TR" sz="1400" dirty="0"/>
              <a:t>Bildiğiniz gibi bu çalışmalara dernek olarak davetli temsilci sıfatıyla katılıyoruz. </a:t>
            </a:r>
          </a:p>
          <a:p>
            <a:r>
              <a:rPr lang="tr-TR" sz="1400" dirty="0"/>
              <a:t>Toplantılarda önümüzdeki 5 yıl içinde Ormancılık ve Orman ürünleri sektöründe yapılacak çalışmalar ve öngörüler ele alınıyor.</a:t>
            </a:r>
          </a:p>
          <a:p>
            <a:r>
              <a:rPr lang="tr-TR" sz="1400" dirty="0"/>
              <a:t>Bu bağlamda bizlerinde fikir beyan etme ve öneride bulunma hak ve şansımız bulunuyor ve bunu da gerçekleştiriyoruz.</a:t>
            </a:r>
          </a:p>
        </p:txBody>
      </p:sp>
      <p:pic>
        <p:nvPicPr>
          <p:cNvPr id="3" name="Resim 2"/>
          <p:cNvPicPr>
            <a:picLocks noChangeAspect="1"/>
          </p:cNvPicPr>
          <p:nvPr/>
        </p:nvPicPr>
        <p:blipFill rotWithShape="1">
          <a:blip r:embed="rId4">
            <a:extLst>
              <a:ext uri="{28A0092B-C50C-407E-A947-70E740481C1C}">
                <a14:useLocalDpi xmlns:a14="http://schemas.microsoft.com/office/drawing/2010/main" val="0"/>
              </a:ext>
            </a:extLst>
          </a:blip>
          <a:srcRect t="12228" b="16537"/>
          <a:stretch/>
        </p:blipFill>
        <p:spPr>
          <a:xfrm>
            <a:off x="582960" y="2924944"/>
            <a:ext cx="7969799" cy="3187919"/>
          </a:xfrm>
          <a:prstGeom prst="rect">
            <a:avLst/>
          </a:prstGeom>
        </p:spPr>
      </p:pic>
    </p:spTree>
    <p:extLst>
      <p:ext uri="{BB962C8B-B14F-4D97-AF65-F5344CB8AC3E}">
        <p14:creationId xmlns:p14="http://schemas.microsoft.com/office/powerpoint/2010/main" val="560131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467544" y="404664"/>
            <a:ext cx="8352928" cy="1631216"/>
          </a:xfrm>
          <a:prstGeom prst="rect">
            <a:avLst/>
          </a:prstGeom>
        </p:spPr>
        <p:txBody>
          <a:bodyPr wrap="square">
            <a:spAutoFit/>
          </a:bodyPr>
          <a:lstStyle/>
          <a:p>
            <a:r>
              <a:rPr lang="tr-TR" b="1" dirty="0"/>
              <a:t>28.12.2017 TOBB Orman Ürünleri Sektör Meclisi toplantısı </a:t>
            </a:r>
            <a:r>
              <a:rPr lang="tr-TR" b="1" dirty="0" smtClean="0"/>
              <a:t>Ankara</a:t>
            </a:r>
          </a:p>
          <a:p>
            <a:endParaRPr lang="tr-TR" dirty="0"/>
          </a:p>
          <a:p>
            <a:r>
              <a:rPr lang="tr-TR" sz="1600" dirty="0"/>
              <a:t>Toplantıya Başkan Göksel Korkmaz aynı zamanda Meclis üyesi UAB Başkanı Yön. Kur. Üyemiz Mahir Arın ve Yön. Kur. Üyesi Celalettin Akça ve Kenan Saraç ve katıldılar. Senenin son toplantısında sektörün günlük sorunları tartışıldı. </a:t>
            </a:r>
          </a:p>
          <a:p>
            <a:r>
              <a:rPr lang="tr-TR" sz="1600" dirty="0"/>
              <a:t>- Palet ve Ambalaj sanayinin hammadde </a:t>
            </a:r>
            <a:r>
              <a:rPr lang="tr-TR" sz="1600" dirty="0" smtClean="0"/>
              <a:t>tedarik sorunları </a:t>
            </a:r>
            <a:r>
              <a:rPr lang="tr-TR" sz="1600" dirty="0"/>
              <a:t>OGM yetkililerine iletildi. </a:t>
            </a:r>
          </a:p>
        </p:txBody>
      </p:sp>
      <p:sp>
        <p:nvSpPr>
          <p:cNvPr id="3" name="Dikdörtgen 2"/>
          <p:cNvSpPr/>
          <p:nvPr/>
        </p:nvSpPr>
        <p:spPr>
          <a:xfrm>
            <a:off x="467544" y="2060848"/>
            <a:ext cx="7956884" cy="830997"/>
          </a:xfrm>
          <a:prstGeom prst="rect">
            <a:avLst/>
          </a:prstGeom>
        </p:spPr>
        <p:txBody>
          <a:bodyPr wrap="square">
            <a:spAutoFit/>
          </a:bodyPr>
          <a:lstStyle/>
          <a:p>
            <a:r>
              <a:rPr lang="tr-TR" sz="1600" dirty="0"/>
              <a:t>- Tomruk ve endüstriyel orman ürünlerindeki genel fiyat artışlarının önüne geçilmesi, üretimin artırılması konuları OGM yetkililerine iletildi. </a:t>
            </a:r>
            <a:r>
              <a:rPr lang="tr-TR" sz="1600" b="1" dirty="0"/>
              <a:t>OGM </a:t>
            </a:r>
            <a:r>
              <a:rPr lang="tr-TR" sz="1600" b="1" dirty="0" err="1"/>
              <a:t>nin</a:t>
            </a:r>
            <a:r>
              <a:rPr lang="tr-TR" sz="1600" b="1" dirty="0"/>
              <a:t> </a:t>
            </a:r>
            <a:r>
              <a:rPr lang="tr-TR" sz="1600" b="1" dirty="0" smtClean="0"/>
              <a:t>hedefinin </a:t>
            </a:r>
            <a:r>
              <a:rPr lang="tr-TR" sz="1600" b="1" dirty="0"/>
              <a:t>fiyat ve mal arz </a:t>
            </a:r>
            <a:r>
              <a:rPr lang="tr-TR" sz="1600" b="1" dirty="0" smtClean="0"/>
              <a:t>istikrarını sağlamak</a:t>
            </a:r>
            <a:r>
              <a:rPr lang="tr-TR" sz="1600" dirty="0" smtClean="0"/>
              <a:t> olması gerektiği  </a:t>
            </a:r>
            <a:r>
              <a:rPr lang="tr-TR" sz="1600" dirty="0"/>
              <a:t>vurgulandı.</a:t>
            </a:r>
          </a:p>
        </p:txBody>
      </p:sp>
      <p:pic>
        <p:nvPicPr>
          <p:cNvPr id="4" name="Resim 3"/>
          <p:cNvPicPr>
            <a:picLocks noChangeAspect="1"/>
          </p:cNvPicPr>
          <p:nvPr/>
        </p:nvPicPr>
        <p:blipFill rotWithShape="1">
          <a:blip r:embed="rId4">
            <a:extLst>
              <a:ext uri="{28A0092B-C50C-407E-A947-70E740481C1C}">
                <a14:useLocalDpi xmlns:a14="http://schemas.microsoft.com/office/drawing/2010/main" val="0"/>
              </a:ext>
            </a:extLst>
          </a:blip>
          <a:srcRect l="5113" t="20430" b="30967"/>
          <a:stretch/>
        </p:blipFill>
        <p:spPr>
          <a:xfrm>
            <a:off x="305780" y="3068960"/>
            <a:ext cx="8676456" cy="3333136"/>
          </a:xfrm>
          <a:prstGeom prst="rect">
            <a:avLst/>
          </a:prstGeom>
        </p:spPr>
      </p:pic>
    </p:spTree>
    <p:extLst>
      <p:ext uri="{BB962C8B-B14F-4D97-AF65-F5344CB8AC3E}">
        <p14:creationId xmlns:p14="http://schemas.microsoft.com/office/powerpoint/2010/main" val="1881305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395536" y="527205"/>
            <a:ext cx="5184576" cy="2031325"/>
          </a:xfrm>
          <a:prstGeom prst="rect">
            <a:avLst/>
          </a:prstGeom>
        </p:spPr>
        <p:txBody>
          <a:bodyPr wrap="square">
            <a:spAutoFit/>
          </a:bodyPr>
          <a:lstStyle/>
          <a:p>
            <a:r>
              <a:rPr lang="tr-TR" b="1" dirty="0"/>
              <a:t>25-26.07.2018 SÜRDÜRÜLEBİLİR ORMAN YÖNETİMİ SOY KRİTER </a:t>
            </a:r>
            <a:r>
              <a:rPr lang="tr-TR" b="1" dirty="0" smtClean="0"/>
              <a:t>VE </a:t>
            </a:r>
            <a:r>
              <a:rPr lang="tr-TR" b="1" dirty="0"/>
              <a:t>GÖSTERGELERİ ÇLIŞTAYI</a:t>
            </a:r>
            <a:endParaRPr lang="tr-TR" dirty="0"/>
          </a:p>
          <a:p>
            <a:r>
              <a:rPr lang="tr-TR" dirty="0"/>
              <a:t>OGM tarafından yürütülen Birleşmiş Milletler GEF ve UNDP destekli Sürdürülebilir Orman Yönetimi(SOY) Kriter ve Göstergeleri </a:t>
            </a:r>
            <a:r>
              <a:rPr lang="tr-TR" dirty="0" err="1"/>
              <a:t>çalıştayına</a:t>
            </a:r>
            <a:r>
              <a:rPr lang="tr-TR" dirty="0"/>
              <a:t> davetli sıfatıyla Başkan Göksel Korkmaz, Mahir Arın, Celalettin Akça katılmışlardır.</a:t>
            </a:r>
          </a:p>
        </p:txBody>
      </p:sp>
      <p:pic>
        <p:nvPicPr>
          <p:cNvPr id="3" name="Resim 2"/>
          <p:cNvPicPr>
            <a:picLocks noChangeAspect="1"/>
          </p:cNvPicPr>
          <p:nvPr/>
        </p:nvPicPr>
        <p:blipFill rotWithShape="1">
          <a:blip r:embed="rId4">
            <a:extLst>
              <a:ext uri="{28A0092B-C50C-407E-A947-70E740481C1C}">
                <a14:useLocalDpi xmlns:a14="http://schemas.microsoft.com/office/drawing/2010/main" val="0"/>
              </a:ext>
            </a:extLst>
          </a:blip>
          <a:srcRect t="14581"/>
          <a:stretch/>
        </p:blipFill>
        <p:spPr>
          <a:xfrm>
            <a:off x="1482080" y="2806471"/>
            <a:ext cx="6546304" cy="3727830"/>
          </a:xfrm>
          <a:prstGeom prst="rect">
            <a:avLst/>
          </a:prstGeom>
        </p:spPr>
      </p:pic>
    </p:spTree>
    <p:extLst>
      <p:ext uri="{BB962C8B-B14F-4D97-AF65-F5344CB8AC3E}">
        <p14:creationId xmlns:p14="http://schemas.microsoft.com/office/powerpoint/2010/main" val="2371681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539552" y="612845"/>
            <a:ext cx="7884876" cy="2585323"/>
          </a:xfrm>
          <a:prstGeom prst="rect">
            <a:avLst/>
          </a:prstGeom>
        </p:spPr>
        <p:txBody>
          <a:bodyPr wrap="square">
            <a:spAutoFit/>
          </a:bodyPr>
          <a:lstStyle/>
          <a:p>
            <a:r>
              <a:rPr lang="tr-TR" b="1" dirty="0"/>
              <a:t>26.07.2018 </a:t>
            </a:r>
            <a:r>
              <a:rPr lang="tr-TR" b="1" dirty="0" smtClean="0"/>
              <a:t>SN. OGM </a:t>
            </a:r>
            <a:r>
              <a:rPr lang="tr-TR" b="1" dirty="0"/>
              <a:t>GENEL </a:t>
            </a:r>
            <a:r>
              <a:rPr lang="tr-TR" b="1" dirty="0" smtClean="0"/>
              <a:t>MÜDÜRÜMÜZ </a:t>
            </a:r>
            <a:r>
              <a:rPr lang="tr-TR" b="1" dirty="0"/>
              <a:t>İLE TOPLANTI</a:t>
            </a:r>
            <a:endParaRPr lang="tr-TR" dirty="0"/>
          </a:p>
          <a:p>
            <a:r>
              <a:rPr lang="tr-TR" sz="1600" dirty="0"/>
              <a:t>OGM Genel Müdürü Bekir Karacabey başkanlığında </a:t>
            </a:r>
            <a:r>
              <a:rPr lang="tr-TR" sz="1600" dirty="0" smtClean="0"/>
              <a:t>sektörün yaklaşık </a:t>
            </a:r>
            <a:r>
              <a:rPr lang="tr-TR" sz="1600" dirty="0"/>
              <a:t>45 </a:t>
            </a:r>
            <a:r>
              <a:rPr lang="tr-TR" sz="1600" dirty="0" smtClean="0"/>
              <a:t>temsilcisi </a:t>
            </a:r>
            <a:r>
              <a:rPr lang="tr-TR" sz="1600" dirty="0"/>
              <a:t>ile gerçekleştirilen toplantıda sektörün hammadde tedarik sorunları tartışıldı. </a:t>
            </a:r>
          </a:p>
          <a:p>
            <a:r>
              <a:rPr lang="tr-TR" sz="1600" b="1" dirty="0"/>
              <a:t>Toplantıda Fiyat artışlarının ve dengesiz mal arzının piyasaya verdiği sıkıntılar dile getirildi. </a:t>
            </a:r>
            <a:r>
              <a:rPr lang="tr-TR" sz="1600" dirty="0"/>
              <a:t>Palet ve Kereste sektörünün hammaddesinin Lif/Yonga üreticileri tarafından alınmasının o sektörde oluşturduğu mal e</a:t>
            </a:r>
            <a:r>
              <a:rPr lang="tr-TR" sz="1600" dirty="0" smtClean="0"/>
              <a:t>ksikliği </a:t>
            </a:r>
            <a:r>
              <a:rPr lang="tr-TR" sz="1600" dirty="0"/>
              <a:t>ve fiyat artışlarının giderilmesi istendi. Toplantıya damgasını vuran tespit Lif Yonga sektörünün sabit fiyatla tahsis almaları buna karşılık kereste palet sektörünün iki aylık ortalamalar ile tahsis alıyor olması oldu. Genel müdürlük bunu üretim artışı ile çözeceklerini dile getirse de sorunun daha derin ve yapısal olduğu ve ancak yapısal tedbirlerle giderilebileceği anlaşıldı.</a:t>
            </a:r>
          </a:p>
        </p:txBody>
      </p:sp>
      <p:pic>
        <p:nvPicPr>
          <p:cNvPr id="3" name="Resim 2"/>
          <p:cNvPicPr>
            <a:picLocks noChangeAspect="1"/>
          </p:cNvPicPr>
          <p:nvPr/>
        </p:nvPicPr>
        <p:blipFill rotWithShape="1">
          <a:blip r:embed="rId4">
            <a:extLst>
              <a:ext uri="{28A0092B-C50C-407E-A947-70E740481C1C}">
                <a14:useLocalDpi xmlns:a14="http://schemas.microsoft.com/office/drawing/2010/main" val="0"/>
              </a:ext>
            </a:extLst>
          </a:blip>
          <a:srcRect t="33118" b="14194"/>
          <a:stretch/>
        </p:blipFill>
        <p:spPr>
          <a:xfrm>
            <a:off x="612068" y="3369588"/>
            <a:ext cx="7812360" cy="3087142"/>
          </a:xfrm>
          <a:prstGeom prst="rect">
            <a:avLst/>
          </a:prstGeom>
        </p:spPr>
      </p:pic>
    </p:spTree>
    <p:extLst>
      <p:ext uri="{BB962C8B-B14F-4D97-AF65-F5344CB8AC3E}">
        <p14:creationId xmlns:p14="http://schemas.microsoft.com/office/powerpoint/2010/main" val="1387372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64233" y="4506887"/>
            <a:ext cx="3130949" cy="923330"/>
          </a:xfrm>
          <a:prstGeom prst="rect">
            <a:avLst/>
          </a:prstGeom>
        </p:spPr>
        <p:txBody>
          <a:bodyPr wrap="square">
            <a:spAutoFit/>
          </a:bodyPr>
          <a:lstStyle/>
          <a:p>
            <a:pPr algn="ctr"/>
            <a:r>
              <a:rPr lang="tr-TR" b="1" dirty="0" smtClean="0">
                <a:latin typeface="Calibri" pitchFamily="34" charset="0"/>
                <a:cs typeface="Arial" pitchFamily="34" charset="0"/>
              </a:rPr>
              <a:t>AHS</a:t>
            </a:r>
            <a:r>
              <a:rPr lang="tr-TR" b="1" dirty="0">
                <a:latin typeface="Calibri" pitchFamily="34" charset="0"/>
                <a:cs typeface="Arial" pitchFamily="34" charset="0"/>
              </a:rPr>
              <a:t>̧AP STANDARTLARI VE REKABETİ GÜÇLENDİ</a:t>
            </a:r>
            <a:r>
              <a:rPr lang="tr-TR" b="1" dirty="0" smtClean="0">
                <a:latin typeface="Calibri" pitchFamily="34" charset="0"/>
                <a:cs typeface="Arial" pitchFamily="34" charset="0"/>
              </a:rPr>
              <a:t>RME FAALİYETLERİ</a:t>
            </a:r>
            <a:endParaRPr lang="tr-TR" b="1" dirty="0">
              <a:latin typeface="Calibri" pitchFamily="34" charset="0"/>
              <a:cs typeface="Arial"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508479"/>
            <a:ext cx="3626245" cy="2538372"/>
          </a:xfrm>
          <a:prstGeom prst="rect">
            <a:avLst/>
          </a:prstGeom>
        </p:spPr>
      </p:pic>
    </p:spTree>
    <p:extLst>
      <p:ext uri="{BB962C8B-B14F-4D97-AF65-F5344CB8AC3E}">
        <p14:creationId xmlns:p14="http://schemas.microsoft.com/office/powerpoint/2010/main" val="232490149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755576" y="382013"/>
            <a:ext cx="8064896" cy="1292662"/>
          </a:xfrm>
          <a:prstGeom prst="rect">
            <a:avLst/>
          </a:prstGeom>
        </p:spPr>
        <p:txBody>
          <a:bodyPr wrap="square">
            <a:spAutoFit/>
          </a:bodyPr>
          <a:lstStyle/>
          <a:p>
            <a:r>
              <a:rPr lang="tr-TR" b="1" dirty="0"/>
              <a:t>28.12.2017 TSE Toplantısı </a:t>
            </a:r>
            <a:r>
              <a:rPr lang="tr-TR" b="1" dirty="0" smtClean="0"/>
              <a:t>Ankara</a:t>
            </a:r>
          </a:p>
          <a:p>
            <a:endParaRPr lang="tr-TR" dirty="0"/>
          </a:p>
          <a:p>
            <a:r>
              <a:rPr lang="tr-TR" sz="1400" dirty="0" smtClean="0"/>
              <a:t>Ankara’da </a:t>
            </a:r>
            <a:r>
              <a:rPr lang="tr-TR" sz="1400" dirty="0"/>
              <a:t>TSE Başkanlık makamında Sn. Başkan </a:t>
            </a:r>
            <a:r>
              <a:rPr lang="tr-TR" sz="1400" dirty="0" err="1"/>
              <a:t>Sebahittin</a:t>
            </a:r>
            <a:r>
              <a:rPr lang="tr-TR" sz="1400" dirty="0"/>
              <a:t> Korkmaz ve Standart oluşturma merkezi Başkanı </a:t>
            </a:r>
            <a:r>
              <a:rPr lang="tr-TR" sz="1400" dirty="0" err="1"/>
              <a:t>Sn.Niyazi</a:t>
            </a:r>
            <a:r>
              <a:rPr lang="tr-TR" sz="1400" dirty="0"/>
              <a:t> </a:t>
            </a:r>
            <a:r>
              <a:rPr lang="tr-TR" sz="1400" dirty="0" err="1" smtClean="0"/>
              <a:t>Seçgin</a:t>
            </a:r>
            <a:r>
              <a:rPr lang="tr-TR" sz="1400" dirty="0" smtClean="0"/>
              <a:t> </a:t>
            </a:r>
            <a:r>
              <a:rPr lang="tr-TR" sz="1400" dirty="0"/>
              <a:t>ile </a:t>
            </a:r>
            <a:r>
              <a:rPr lang="tr-TR" sz="1400" dirty="0" smtClean="0"/>
              <a:t>bir </a:t>
            </a:r>
            <a:r>
              <a:rPr lang="tr-TR" sz="1400" dirty="0"/>
              <a:t>toplantı gerçekleştirdik. Derneğimizi temsilen Başkan Göksel Korkmaz, Üyemiz ve eski başkanımız Kenan Saraç, Yön Kur. Üyesi Celalettin Akça ve Emrah Akçay katılmışlardır.</a:t>
            </a:r>
          </a:p>
        </p:txBody>
      </p:sp>
      <p:sp>
        <p:nvSpPr>
          <p:cNvPr id="3" name="Dikdörtgen 2"/>
          <p:cNvSpPr/>
          <p:nvPr/>
        </p:nvSpPr>
        <p:spPr>
          <a:xfrm>
            <a:off x="775526" y="1678261"/>
            <a:ext cx="8064896" cy="523220"/>
          </a:xfrm>
          <a:prstGeom prst="rect">
            <a:avLst/>
          </a:prstGeom>
        </p:spPr>
        <p:txBody>
          <a:bodyPr wrap="square">
            <a:spAutoFit/>
          </a:bodyPr>
          <a:lstStyle/>
          <a:p>
            <a:r>
              <a:rPr lang="tr-TR" sz="1400" dirty="0" smtClean="0"/>
              <a:t>TSE'nin </a:t>
            </a:r>
            <a:r>
              <a:rPr lang="tr-TR" sz="1400" dirty="0"/>
              <a:t>Standart yapmadığı standart yapımına zemin ve format hazırladığı standartları standartlara ihtiyacı olan sektörlerin kendi teknik uzmanlarının yapması gerektiği </a:t>
            </a:r>
            <a:r>
              <a:rPr lang="tr-TR" sz="1400" dirty="0" smtClean="0"/>
              <a:t>vurgulandı.</a:t>
            </a:r>
            <a:endParaRPr lang="tr-TR" sz="1400" dirty="0"/>
          </a:p>
        </p:txBody>
      </p:sp>
      <p:sp>
        <p:nvSpPr>
          <p:cNvPr id="4" name="Dikdörtgen 3"/>
          <p:cNvSpPr/>
          <p:nvPr/>
        </p:nvSpPr>
        <p:spPr>
          <a:xfrm>
            <a:off x="775526" y="2201481"/>
            <a:ext cx="8044946" cy="646331"/>
          </a:xfrm>
          <a:prstGeom prst="rect">
            <a:avLst/>
          </a:prstGeom>
        </p:spPr>
        <p:txBody>
          <a:bodyPr wrap="square">
            <a:spAutoFit/>
          </a:bodyPr>
          <a:lstStyle/>
          <a:p>
            <a:r>
              <a:rPr lang="tr-TR" dirty="0"/>
              <a:t>Dernekler olarak Standart uygunluk denetimi yetkisi alarak firma ve üreticilere belgelendirme hizmetleri verebileceğimiz dile getirildi. </a:t>
            </a:r>
          </a:p>
        </p:txBody>
      </p:sp>
      <p:pic>
        <p:nvPicPr>
          <p:cNvPr id="5" name="Resim 4"/>
          <p:cNvPicPr>
            <a:picLocks noChangeAspect="1"/>
          </p:cNvPicPr>
          <p:nvPr/>
        </p:nvPicPr>
        <p:blipFill rotWithShape="1">
          <a:blip r:embed="rId4">
            <a:extLst>
              <a:ext uri="{28A0092B-C50C-407E-A947-70E740481C1C}">
                <a14:useLocalDpi xmlns:a14="http://schemas.microsoft.com/office/drawing/2010/main" val="0"/>
              </a:ext>
            </a:extLst>
          </a:blip>
          <a:srcRect t="7153" b="13317"/>
          <a:stretch/>
        </p:blipFill>
        <p:spPr>
          <a:xfrm>
            <a:off x="1619672" y="2996952"/>
            <a:ext cx="5976664" cy="3193295"/>
          </a:xfrm>
          <a:prstGeom prst="rect">
            <a:avLst/>
          </a:prstGeom>
        </p:spPr>
      </p:pic>
    </p:spTree>
    <p:extLst>
      <p:ext uri="{BB962C8B-B14F-4D97-AF65-F5344CB8AC3E}">
        <p14:creationId xmlns:p14="http://schemas.microsoft.com/office/powerpoint/2010/main" val="3898391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179512" y="527205"/>
            <a:ext cx="3312368" cy="5355312"/>
          </a:xfrm>
          <a:prstGeom prst="rect">
            <a:avLst/>
          </a:prstGeom>
        </p:spPr>
        <p:txBody>
          <a:bodyPr wrap="square">
            <a:spAutoFit/>
          </a:bodyPr>
          <a:lstStyle/>
          <a:p>
            <a:r>
              <a:rPr lang="tr-TR" b="1" dirty="0"/>
              <a:t>10-13.09.2018 ISO 165 AHŞAP YAPILAR KOMİTE </a:t>
            </a:r>
            <a:r>
              <a:rPr lang="tr-TR" b="1" dirty="0" smtClean="0"/>
              <a:t>TOPLANTILARI</a:t>
            </a:r>
          </a:p>
          <a:p>
            <a:endParaRPr lang="tr-TR" dirty="0"/>
          </a:p>
          <a:p>
            <a:r>
              <a:rPr lang="tr-TR" sz="1600" dirty="0"/>
              <a:t>TORİD ve Ulusal Ahşap Birliği(UAB) derneğinin girişimleri ile yaklaşık 8 aylık bir çalışma sonucu ISO/TC 165 AHŞAP YAPILAR 2018 toplantıları 10-13 Eylül tarihlerinde İstanbul’da gerçekleştirildi. Toplantılar TSE’nin ev sahipliğinde İstanbul Levent TOBB plaza binasında Erol Karacabeyli başkanlığında gerçekleşmiştir. Toplantılara Türk delegasyonu olarak ODTÜ İnşaat Müh. Fakültesinden Prof. Dr. Ahmet Türer, Kocaeli </a:t>
            </a:r>
            <a:r>
              <a:rPr lang="tr-TR" sz="1600" dirty="0" err="1"/>
              <a:t>Üni</a:t>
            </a:r>
            <a:r>
              <a:rPr lang="tr-TR" sz="1600" dirty="0"/>
              <a:t>. İnşaat Müh. Fakültesinden Yad. Doç. </a:t>
            </a:r>
            <a:r>
              <a:rPr lang="tr-TR" sz="1600" dirty="0" err="1"/>
              <a:t>Dr.Erkan</a:t>
            </a:r>
            <a:r>
              <a:rPr lang="tr-TR" sz="1600" dirty="0"/>
              <a:t> Akpınar, İnşaat Mühendisi Soner Melih Kural ve Çeşitli ülkelerden 36 ahşap ve ahşap yapılar konusunda uzman bilim insanı katılmıştır.</a:t>
            </a:r>
          </a:p>
        </p:txBody>
      </p:sp>
      <p:pic>
        <p:nvPicPr>
          <p:cNvPr id="3" name="Resim 2"/>
          <p:cNvPicPr>
            <a:picLocks noChangeAspect="1"/>
          </p:cNvPicPr>
          <p:nvPr/>
        </p:nvPicPr>
        <p:blipFill rotWithShape="1">
          <a:blip r:embed="rId4" cstate="print">
            <a:extLst>
              <a:ext uri="{28A0092B-C50C-407E-A947-70E740481C1C}">
                <a14:useLocalDpi xmlns:a14="http://schemas.microsoft.com/office/drawing/2010/main" val="0"/>
              </a:ext>
            </a:extLst>
          </a:blip>
          <a:srcRect b="24516"/>
          <a:stretch/>
        </p:blipFill>
        <p:spPr>
          <a:xfrm>
            <a:off x="3635896" y="3429000"/>
            <a:ext cx="5216664" cy="2953305"/>
          </a:xfrm>
          <a:prstGeom prst="rect">
            <a:avLst/>
          </a:prstGeom>
        </p:spPr>
      </p:pic>
      <p:pic>
        <p:nvPicPr>
          <p:cNvPr id="4" name="Resim 3"/>
          <p:cNvPicPr>
            <a:picLocks noChangeAspect="1"/>
          </p:cNvPicPr>
          <p:nvPr/>
        </p:nvPicPr>
        <p:blipFill rotWithShape="1">
          <a:blip r:embed="rId5" cstate="print">
            <a:extLst>
              <a:ext uri="{28A0092B-C50C-407E-A947-70E740481C1C}">
                <a14:useLocalDpi xmlns:a14="http://schemas.microsoft.com/office/drawing/2010/main" val="0"/>
              </a:ext>
            </a:extLst>
          </a:blip>
          <a:srcRect l="20806" t="30968" b="21075"/>
          <a:stretch/>
        </p:blipFill>
        <p:spPr>
          <a:xfrm>
            <a:off x="4067944" y="1143282"/>
            <a:ext cx="4142226" cy="1881296"/>
          </a:xfrm>
          <a:prstGeom prst="rect">
            <a:avLst/>
          </a:prstGeom>
        </p:spPr>
      </p:pic>
    </p:spTree>
    <p:extLst>
      <p:ext uri="{BB962C8B-B14F-4D97-AF65-F5344CB8AC3E}">
        <p14:creationId xmlns:p14="http://schemas.microsoft.com/office/powerpoint/2010/main" val="251298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83" y="188640"/>
            <a:ext cx="792088" cy="677130"/>
          </a:xfrm>
          <a:prstGeom prst="rect">
            <a:avLst/>
          </a:prstGeom>
        </p:spPr>
      </p:pic>
      <p:sp>
        <p:nvSpPr>
          <p:cNvPr id="4" name="Dikdörtgen 3"/>
          <p:cNvSpPr/>
          <p:nvPr/>
        </p:nvSpPr>
        <p:spPr>
          <a:xfrm>
            <a:off x="1475657" y="632237"/>
            <a:ext cx="7560840" cy="4801314"/>
          </a:xfrm>
          <a:prstGeom prst="rect">
            <a:avLst/>
          </a:prstGeom>
        </p:spPr>
        <p:txBody>
          <a:bodyPr wrap="square">
            <a:spAutoFit/>
          </a:bodyPr>
          <a:lstStyle/>
          <a:p>
            <a:r>
              <a:rPr lang="tr-TR" b="1" dirty="0" smtClean="0">
                <a:latin typeface="Calibri" pitchFamily="34" charset="0"/>
              </a:rPr>
              <a:t>FAALİYETLERİMİZİ  EYLEM PLANI ÇALIŞTAYIMIZDA BELİRLEDİĞİMİZ 4 ANA BAŞLIKTA TOPLAYABİLİRİZ:</a:t>
            </a:r>
          </a:p>
          <a:p>
            <a:endParaRPr lang="tr-TR" b="1" dirty="0">
              <a:latin typeface="Calibri" pitchFamily="34" charset="0"/>
            </a:endParaRPr>
          </a:p>
          <a:p>
            <a:endParaRPr lang="tr-TR" b="1" dirty="0" smtClean="0">
              <a:latin typeface="Calibri" pitchFamily="34" charset="0"/>
            </a:endParaRPr>
          </a:p>
          <a:p>
            <a:pPr marL="342900" indent="-342900">
              <a:buFontTx/>
              <a:buAutoNum type="alphaUcParenR"/>
            </a:pPr>
            <a:r>
              <a:rPr lang="tr-TR" b="1" dirty="0" smtClean="0">
                <a:latin typeface="Calibri" pitchFamily="34" charset="0"/>
                <a:cs typeface="Arial" pitchFamily="34" charset="0"/>
              </a:rPr>
              <a:t>KAMU </a:t>
            </a:r>
            <a:r>
              <a:rPr lang="tr-TR" b="1" dirty="0">
                <a:latin typeface="Calibri" pitchFamily="34" charset="0"/>
                <a:cs typeface="Arial" pitchFamily="34" charset="0"/>
              </a:rPr>
              <a:t>VE STK’LARLA İŞBİRLİKLERİ </a:t>
            </a:r>
            <a:r>
              <a:rPr lang="tr-TR" b="1" dirty="0">
                <a:latin typeface="Calibri" pitchFamily="34" charset="0"/>
              </a:rPr>
              <a:t>Sektörün </a:t>
            </a:r>
            <a:r>
              <a:rPr lang="tr-TR" b="1" dirty="0" smtClean="0">
                <a:latin typeface="Calibri" pitchFamily="34" charset="0"/>
              </a:rPr>
              <a:t>bugünü </a:t>
            </a:r>
            <a:r>
              <a:rPr lang="tr-TR" b="1" dirty="0">
                <a:latin typeface="Calibri" pitchFamily="34" charset="0"/>
              </a:rPr>
              <a:t>ve geleceği için ortak çözüm ve politikalar üretmek</a:t>
            </a:r>
            <a:r>
              <a:rPr lang="tr-TR" b="1" dirty="0" smtClean="0">
                <a:latin typeface="Calibri" pitchFamily="34" charset="0"/>
              </a:rPr>
              <a:t>,</a:t>
            </a:r>
          </a:p>
          <a:p>
            <a:pPr marL="342900" indent="-342900">
              <a:buFontTx/>
              <a:buAutoNum type="alphaUcParenR"/>
            </a:pPr>
            <a:endParaRPr lang="tr-TR" b="1" dirty="0">
              <a:latin typeface="Calibri" pitchFamily="34" charset="0"/>
            </a:endParaRPr>
          </a:p>
          <a:p>
            <a:pPr marL="342900" indent="-342900">
              <a:buFontTx/>
              <a:buAutoNum type="alphaUcParenR"/>
            </a:pPr>
            <a:endParaRPr lang="tr-TR" b="1" dirty="0" smtClean="0">
              <a:latin typeface="Calibri" pitchFamily="34" charset="0"/>
            </a:endParaRPr>
          </a:p>
          <a:p>
            <a:pPr marL="342900" indent="-342900">
              <a:buFontTx/>
              <a:buAutoNum type="alphaUcParenR"/>
            </a:pPr>
            <a:r>
              <a:rPr lang="tr-TR" b="1" dirty="0">
                <a:latin typeface="Calibri" pitchFamily="34" charset="0"/>
                <a:cs typeface="Arial" pitchFamily="34" charset="0"/>
              </a:rPr>
              <a:t>AHŞAP STANDARTLARI VE REKABETİ GÜÇLENDİRME </a:t>
            </a:r>
            <a:endParaRPr lang="tr-TR" b="1" dirty="0" smtClean="0">
              <a:latin typeface="Calibri" pitchFamily="34" charset="0"/>
              <a:cs typeface="Arial" pitchFamily="34" charset="0"/>
            </a:endParaRPr>
          </a:p>
          <a:p>
            <a:pPr marL="342900" indent="-342900">
              <a:buFontTx/>
              <a:buAutoNum type="alphaUcParenR"/>
            </a:pPr>
            <a:endParaRPr lang="tr-TR" b="1" dirty="0">
              <a:latin typeface="Calibri" pitchFamily="34" charset="0"/>
              <a:cs typeface="Arial" pitchFamily="34" charset="0"/>
            </a:endParaRPr>
          </a:p>
          <a:p>
            <a:pPr marL="342900" indent="-342900">
              <a:buFontTx/>
              <a:buAutoNum type="alphaUcParenR"/>
            </a:pPr>
            <a:endParaRPr lang="tr-TR" b="1" dirty="0" smtClean="0">
              <a:latin typeface="Calibri" pitchFamily="34" charset="0"/>
              <a:cs typeface="Arial" pitchFamily="34" charset="0"/>
            </a:endParaRPr>
          </a:p>
          <a:p>
            <a:pPr marL="342900" indent="-342900">
              <a:buFontTx/>
              <a:buAutoNum type="alphaUcParenR"/>
            </a:pPr>
            <a:endParaRPr lang="tr-TR" b="1" dirty="0" smtClean="0">
              <a:latin typeface="Calibri" pitchFamily="34" charset="0"/>
              <a:cs typeface="Arial" pitchFamily="34" charset="0"/>
            </a:endParaRPr>
          </a:p>
          <a:p>
            <a:pPr marL="342900" indent="-342900">
              <a:buFontTx/>
              <a:buAutoNum type="alphaUcParenR"/>
            </a:pPr>
            <a:r>
              <a:rPr lang="tr-TR" b="1" dirty="0" smtClean="0">
                <a:latin typeface="Calibri" pitchFamily="34" charset="0"/>
                <a:cs typeface="Arial" pitchFamily="34" charset="0"/>
              </a:rPr>
              <a:t>İLETİS</a:t>
            </a:r>
            <a:r>
              <a:rPr lang="tr-TR" b="1" dirty="0">
                <a:latin typeface="Calibri" pitchFamily="34" charset="0"/>
                <a:cs typeface="Arial" pitchFamily="34" charset="0"/>
              </a:rPr>
              <a:t>̧İ</a:t>
            </a:r>
            <a:r>
              <a:rPr lang="tr-TR" b="1" dirty="0" smtClean="0">
                <a:latin typeface="Calibri" pitchFamily="34" charset="0"/>
                <a:cs typeface="Arial" pitchFamily="34" charset="0"/>
              </a:rPr>
              <a:t>M, TANITIM </a:t>
            </a:r>
            <a:r>
              <a:rPr lang="tr-TR" b="1" dirty="0">
                <a:latin typeface="Calibri" pitchFamily="34" charset="0"/>
                <a:cs typeface="Arial" pitchFamily="34" charset="0"/>
              </a:rPr>
              <a:t>VE İŞBİRLİKLERİNİ </a:t>
            </a:r>
            <a:r>
              <a:rPr lang="tr-TR" b="1" dirty="0" smtClean="0">
                <a:latin typeface="Calibri" pitchFamily="34" charset="0"/>
                <a:cs typeface="Arial" pitchFamily="34" charset="0"/>
              </a:rPr>
              <a:t>ARTTIRMA</a:t>
            </a:r>
          </a:p>
          <a:p>
            <a:pPr marL="342900" indent="-342900">
              <a:buFontTx/>
              <a:buAutoNum type="alphaUcParenR"/>
            </a:pPr>
            <a:endParaRPr lang="tr-TR" b="1" dirty="0">
              <a:latin typeface="Calibri" pitchFamily="34" charset="0"/>
              <a:cs typeface="Arial" pitchFamily="34" charset="0"/>
            </a:endParaRPr>
          </a:p>
          <a:p>
            <a:pPr marL="342900" indent="-342900">
              <a:buFontTx/>
              <a:buAutoNum type="alphaUcParenR"/>
            </a:pPr>
            <a:endParaRPr lang="tr-TR" b="1" dirty="0" smtClean="0">
              <a:latin typeface="Calibri" pitchFamily="34" charset="0"/>
              <a:cs typeface="Arial" pitchFamily="34" charset="0"/>
            </a:endParaRPr>
          </a:p>
          <a:p>
            <a:pPr marL="342900" indent="-342900">
              <a:buFontTx/>
              <a:buAutoNum type="alphaUcParenR"/>
            </a:pPr>
            <a:endParaRPr lang="tr-TR" b="1" dirty="0" smtClean="0">
              <a:latin typeface="Calibri" pitchFamily="34" charset="0"/>
            </a:endParaRPr>
          </a:p>
          <a:p>
            <a:pPr marL="342900" indent="-342900">
              <a:buFontTx/>
              <a:buAutoNum type="alphaUcParenR"/>
            </a:pPr>
            <a:r>
              <a:rPr lang="tr-TR" b="1" dirty="0">
                <a:latin typeface="Calibri" pitchFamily="34" charset="0"/>
                <a:cs typeface="Arial" pitchFamily="34" charset="0"/>
              </a:rPr>
              <a:t>İ</a:t>
            </a:r>
            <a:r>
              <a:rPr lang="tr-TR" b="1" dirty="0" smtClean="0">
                <a:latin typeface="Calibri" pitchFamily="34" charset="0"/>
                <a:cs typeface="Arial" pitchFamily="34" charset="0"/>
              </a:rPr>
              <a:t>NSAN </a:t>
            </a:r>
            <a:r>
              <a:rPr lang="tr-TR" b="1" dirty="0">
                <a:latin typeface="Calibri" pitchFamily="34" charset="0"/>
                <a:cs typeface="Arial" pitchFamily="34" charset="0"/>
              </a:rPr>
              <a:t>KAYNAKLARI VE EĞİTİM </a:t>
            </a:r>
            <a:r>
              <a:rPr lang="tr-TR" b="1" dirty="0" smtClean="0">
                <a:latin typeface="Calibri" pitchFamily="34" charset="0"/>
                <a:cs typeface="Arial" pitchFamily="34" charset="0"/>
              </a:rPr>
              <a:t>FAALİYETLERİ</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563" y="1556792"/>
            <a:ext cx="980728" cy="980728"/>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7" y="2691420"/>
            <a:ext cx="975640" cy="682948"/>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249" y="3717032"/>
            <a:ext cx="1051357" cy="624472"/>
          </a:xfrm>
          <a:prstGeom prst="rect">
            <a:avLst/>
          </a:prstGeom>
        </p:spPr>
      </p:pic>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389" y="4653136"/>
            <a:ext cx="985217" cy="1196752"/>
          </a:xfrm>
          <a:prstGeom prst="rect">
            <a:avLst/>
          </a:prstGeom>
        </p:spPr>
      </p:pic>
    </p:spTree>
    <p:extLst>
      <p:ext uri="{BB962C8B-B14F-4D97-AF65-F5344CB8AC3E}">
        <p14:creationId xmlns:p14="http://schemas.microsoft.com/office/powerpoint/2010/main" val="80022883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323528" y="210195"/>
            <a:ext cx="4572000" cy="2339102"/>
          </a:xfrm>
          <a:prstGeom prst="rect">
            <a:avLst/>
          </a:prstGeom>
        </p:spPr>
        <p:txBody>
          <a:bodyPr>
            <a:spAutoFit/>
          </a:bodyPr>
          <a:lstStyle/>
          <a:p>
            <a:r>
              <a:rPr lang="tr-TR" b="1" dirty="0"/>
              <a:t>14.09.2018 AHŞAP YAPILAR SEMPOZYUMU</a:t>
            </a:r>
            <a:endParaRPr lang="tr-TR" dirty="0"/>
          </a:p>
          <a:p>
            <a:r>
              <a:rPr lang="tr-TR" sz="1600" dirty="0"/>
              <a:t>Boğaziçi Üniversitesi İnşaat Mühendisliği Bölümü ev sahipliğinde “Sürdürülebilir inşaat ve Modern Ahşap Yapılar” konulu uluslararası bir sempozyum düzenlenmiş, bu sempozyumda ISO toplantıları için İstanbul’a gelmiş olan seçkin isimler sunumlar yapmışlar ayrıca ülkemiz imkânları ve hedefleri konusunda yerli uzmanlarımızca da değerli sunumlar gerçekleştirilmiştir.</a:t>
            </a:r>
          </a:p>
        </p:txBody>
      </p:sp>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l="8942" t="4881" r="16095" b="4880"/>
          <a:stretch/>
        </p:blipFill>
        <p:spPr>
          <a:xfrm rot="5400000">
            <a:off x="5354600" y="1114318"/>
            <a:ext cx="3642851" cy="3288891"/>
          </a:xfrm>
          <a:prstGeom prst="rect">
            <a:avLst/>
          </a:prstGeom>
        </p:spPr>
      </p:pic>
      <p:pic>
        <p:nvPicPr>
          <p:cNvPr id="3" name="Resim 2"/>
          <p:cNvPicPr>
            <a:picLocks noChangeAspect="1"/>
          </p:cNvPicPr>
          <p:nvPr/>
        </p:nvPicPr>
        <p:blipFill rotWithShape="1">
          <a:blip r:embed="rId5" cstate="print">
            <a:extLst>
              <a:ext uri="{28A0092B-C50C-407E-A947-70E740481C1C}">
                <a14:useLocalDpi xmlns:a14="http://schemas.microsoft.com/office/drawing/2010/main" val="0"/>
              </a:ext>
            </a:extLst>
          </a:blip>
          <a:srcRect t="6560" r="3538"/>
          <a:stretch/>
        </p:blipFill>
        <p:spPr>
          <a:xfrm>
            <a:off x="323528" y="3068960"/>
            <a:ext cx="5682579" cy="3096344"/>
          </a:xfrm>
          <a:prstGeom prst="rect">
            <a:avLst/>
          </a:prstGeom>
        </p:spPr>
      </p:pic>
    </p:spTree>
    <p:extLst>
      <p:ext uri="{BB962C8B-B14F-4D97-AF65-F5344CB8AC3E}">
        <p14:creationId xmlns:p14="http://schemas.microsoft.com/office/powerpoint/2010/main" val="3836341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395536" y="404664"/>
            <a:ext cx="5162872" cy="2616101"/>
          </a:xfrm>
          <a:prstGeom prst="rect">
            <a:avLst/>
          </a:prstGeom>
        </p:spPr>
        <p:txBody>
          <a:bodyPr wrap="square">
            <a:spAutoFit/>
          </a:bodyPr>
          <a:lstStyle/>
          <a:p>
            <a:r>
              <a:rPr lang="tr-TR" b="1" dirty="0"/>
              <a:t>09.11.2018 YERLİ AĞAÇ TÜRLERİNİN YAPISAL ÖZELLİKLERİNİN BELİRLENMESİ ÇALIŞTAYI</a:t>
            </a:r>
            <a:r>
              <a:rPr lang="tr-TR" dirty="0"/>
              <a:t> </a:t>
            </a:r>
          </a:p>
          <a:p>
            <a:r>
              <a:rPr lang="tr-TR" sz="1600" dirty="0"/>
              <a:t>YERLİ AĞAÇ TÜRLERİNİN YAPISAL ÖZELLİKLERİNİN BELİRLENMESİ SEMİNERİ İTALYAN AKADEMİSYEN DOÇ. MARCO TOGNI KATILIMIYLA İST. ORMAN BÖLGE MÜDÜRLÜĞÜ SOSYAL TESİSLERİNDE YAPILDI.</a:t>
            </a:r>
          </a:p>
          <a:p>
            <a:r>
              <a:rPr lang="tr-TR" sz="1600" dirty="0"/>
              <a:t>Bu etkinlik şu ana kadar uluslararası standartlarda yer almayan yerli yapısal ahşap ürünlerimizin yapısal özelliklerini standartlara göre belirleyip ürünlerimize ulusal ve uluslararası rekabet gücü kazandırmayı hedefliyor.</a:t>
            </a:r>
          </a:p>
        </p:txBody>
      </p:sp>
      <p:pic>
        <p:nvPicPr>
          <p:cNvPr id="3" name="Resim 2"/>
          <p:cNvPicPr>
            <a:picLocks noChangeAspect="1"/>
          </p:cNvPicPr>
          <p:nvPr/>
        </p:nvPicPr>
        <p:blipFill rotWithShape="1">
          <a:blip r:embed="rId4" cstate="print">
            <a:extLst>
              <a:ext uri="{28A0092B-C50C-407E-A947-70E740481C1C}">
                <a14:useLocalDpi xmlns:a14="http://schemas.microsoft.com/office/drawing/2010/main" val="0"/>
              </a:ext>
            </a:extLst>
          </a:blip>
          <a:srcRect t="12624" r="10161" b="6667"/>
          <a:stretch/>
        </p:blipFill>
        <p:spPr>
          <a:xfrm>
            <a:off x="395536" y="3068960"/>
            <a:ext cx="5292080" cy="3565715"/>
          </a:xfrm>
          <a:prstGeom prst="rect">
            <a:avLst/>
          </a:prstGeom>
        </p:spPr>
      </p:pic>
      <p:pic>
        <p:nvPicPr>
          <p:cNvPr id="5" name="Resim 4"/>
          <p:cNvPicPr>
            <a:picLocks noChangeAspect="1"/>
          </p:cNvPicPr>
          <p:nvPr/>
        </p:nvPicPr>
        <p:blipFill rotWithShape="1">
          <a:blip r:embed="rId5" cstate="print">
            <a:extLst>
              <a:ext uri="{28A0092B-C50C-407E-A947-70E740481C1C}">
                <a14:useLocalDpi xmlns:a14="http://schemas.microsoft.com/office/drawing/2010/main" val="0"/>
              </a:ext>
            </a:extLst>
          </a:blip>
          <a:srcRect l="10000" t="10322" r="15000" b="13548"/>
          <a:stretch/>
        </p:blipFill>
        <p:spPr>
          <a:xfrm>
            <a:off x="5558408" y="2130127"/>
            <a:ext cx="3585592" cy="2729677"/>
          </a:xfrm>
          <a:prstGeom prst="rect">
            <a:avLst/>
          </a:prstGeom>
        </p:spPr>
      </p:pic>
    </p:spTree>
    <p:extLst>
      <p:ext uri="{BB962C8B-B14F-4D97-AF65-F5344CB8AC3E}">
        <p14:creationId xmlns:p14="http://schemas.microsoft.com/office/powerpoint/2010/main" val="2398793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620688"/>
            <a:ext cx="7416824" cy="3416320"/>
          </a:xfrm>
          <a:prstGeom prst="rect">
            <a:avLst/>
          </a:prstGeom>
        </p:spPr>
        <p:txBody>
          <a:bodyPr wrap="square">
            <a:spAutoFit/>
          </a:bodyPr>
          <a:lstStyle/>
          <a:p>
            <a:r>
              <a:rPr lang="tr-TR" b="1" dirty="0" smtClean="0">
                <a:latin typeface="Arial" pitchFamily="34" charset="0"/>
                <a:cs typeface="Arial" pitchFamily="34" charset="0"/>
              </a:rPr>
              <a:t>YERLİ </a:t>
            </a:r>
            <a:r>
              <a:rPr lang="tr-TR" b="1" dirty="0">
                <a:latin typeface="Arial" pitchFamily="34" charset="0"/>
                <a:cs typeface="Arial" pitchFamily="34" charset="0"/>
              </a:rPr>
              <a:t>AĞAÇ TÜRLERİNİN MUKAVEMET </a:t>
            </a:r>
            <a:r>
              <a:rPr lang="tr-TR" b="1" dirty="0" smtClean="0">
                <a:latin typeface="Arial" pitchFamily="34" charset="0"/>
                <a:cs typeface="Arial" pitchFamily="34" charset="0"/>
              </a:rPr>
              <a:t>TESTLERİNİN </a:t>
            </a:r>
            <a:r>
              <a:rPr lang="tr-TR" b="1" dirty="0">
                <a:latin typeface="Arial" pitchFamily="34" charset="0"/>
                <a:cs typeface="Arial" pitchFamily="34" charset="0"/>
              </a:rPr>
              <a:t>YAPILARAK ULUSLARARASI STANDARTLARA </a:t>
            </a:r>
            <a:r>
              <a:rPr lang="tr-TR" b="1" dirty="0" smtClean="0">
                <a:latin typeface="Arial" pitchFamily="34" charset="0"/>
                <a:cs typeface="Arial" pitchFamily="34" charset="0"/>
              </a:rPr>
              <a:t>İŞLENMESİ </a:t>
            </a:r>
          </a:p>
          <a:p>
            <a:pPr marL="285750" indent="-285750">
              <a:buFontTx/>
              <a:buChar char="-"/>
            </a:pPr>
            <a:endParaRPr lang="tr-TR" b="1" dirty="0">
              <a:latin typeface="Arial" pitchFamily="34" charset="0"/>
              <a:cs typeface="Arial" pitchFamily="34" charset="0"/>
            </a:endParaRPr>
          </a:p>
          <a:p>
            <a:r>
              <a:rPr lang="tr-TR" dirty="0" smtClean="0">
                <a:latin typeface="Arial" pitchFamily="34" charset="0"/>
                <a:cs typeface="Arial" pitchFamily="34" charset="0"/>
              </a:rPr>
              <a:t>İSTANBUL ÇALIŞTAYLARININ İKİNCİSİ 4 MAYIS 2019 DA OGM İST. BÖLGE MÜDÜRLÜĞÜNDE YAPILDI.</a:t>
            </a:r>
          </a:p>
          <a:p>
            <a:pPr marL="285750" indent="-285750">
              <a:buFontTx/>
              <a:buChar char="-"/>
            </a:pPr>
            <a:r>
              <a:rPr lang="tr-TR" dirty="0" smtClean="0">
                <a:latin typeface="Arial" pitchFamily="34" charset="0"/>
                <a:cs typeface="Arial" pitchFamily="34" charset="0"/>
              </a:rPr>
              <a:t>OGM Ankara ve İstanbul kadrolarından geniş katılım ile gerçekleşen </a:t>
            </a:r>
            <a:r>
              <a:rPr lang="tr-TR" dirty="0" err="1" smtClean="0">
                <a:latin typeface="Arial" pitchFamily="34" charset="0"/>
                <a:cs typeface="Arial" pitchFamily="34" charset="0"/>
              </a:rPr>
              <a:t>çalıştayda</a:t>
            </a:r>
            <a:r>
              <a:rPr lang="tr-TR" dirty="0" smtClean="0">
                <a:latin typeface="Arial" pitchFamily="34" charset="0"/>
                <a:cs typeface="Arial" pitchFamily="34" charset="0"/>
              </a:rPr>
              <a:t> önemli kararlar alındı.</a:t>
            </a:r>
          </a:p>
          <a:p>
            <a:pPr marL="285750" indent="-285750">
              <a:buFontTx/>
              <a:buChar char="-"/>
            </a:pPr>
            <a:r>
              <a:rPr lang="tr-TR" dirty="0" smtClean="0">
                <a:latin typeface="Arial" pitchFamily="34" charset="0"/>
                <a:cs typeface="Arial" pitchFamily="34" charset="0"/>
              </a:rPr>
              <a:t>Ayrıca Üniversitelerimizden bu projede yer almak isteyen hocalar katkı sağladılar.</a:t>
            </a:r>
          </a:p>
          <a:p>
            <a:pPr marL="285750" indent="-285750">
              <a:buFontTx/>
              <a:buChar char="-"/>
            </a:pPr>
            <a:r>
              <a:rPr lang="tr-TR" dirty="0" err="1" smtClean="0">
                <a:latin typeface="Arial" pitchFamily="34" charset="0"/>
                <a:cs typeface="Arial" pitchFamily="34" charset="0"/>
              </a:rPr>
              <a:t>Çalıştayın</a:t>
            </a:r>
            <a:r>
              <a:rPr lang="tr-TR" dirty="0" smtClean="0">
                <a:latin typeface="Arial" pitchFamily="34" charset="0"/>
                <a:cs typeface="Arial" pitchFamily="34" charset="0"/>
              </a:rPr>
              <a:t> yabancı konuğu Münih Teknik Üniversitesinden ahşap standartları konusunda uzman Prof. Jan </a:t>
            </a:r>
            <a:r>
              <a:rPr lang="tr-TR" dirty="0" err="1" smtClean="0">
                <a:latin typeface="Arial" pitchFamily="34" charset="0"/>
                <a:cs typeface="Arial" pitchFamily="34" charset="0"/>
              </a:rPr>
              <a:t>Willem</a:t>
            </a:r>
            <a:r>
              <a:rPr lang="tr-TR" dirty="0" smtClean="0">
                <a:latin typeface="Arial" pitchFamily="34" charset="0"/>
                <a:cs typeface="Arial" pitchFamily="34" charset="0"/>
              </a:rPr>
              <a:t> Van De </a:t>
            </a:r>
            <a:r>
              <a:rPr lang="tr-TR" dirty="0" err="1" smtClean="0">
                <a:latin typeface="Arial" pitchFamily="34" charset="0"/>
                <a:cs typeface="Arial" pitchFamily="34" charset="0"/>
              </a:rPr>
              <a:t>Kuilen</a:t>
            </a:r>
            <a:r>
              <a:rPr lang="tr-TR" dirty="0" smtClean="0">
                <a:latin typeface="Arial" pitchFamily="34" charset="0"/>
                <a:cs typeface="Arial" pitchFamily="34" charset="0"/>
              </a:rPr>
              <a:t> idi. Çok değerli bilgiler aktardı.</a:t>
            </a:r>
            <a:endParaRPr lang="tr-TR" dirty="0">
              <a:latin typeface="Arial" pitchFamily="34" charset="0"/>
              <a:cs typeface="Arial"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037008"/>
            <a:ext cx="1778000" cy="2286000"/>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2144" y="3816547"/>
            <a:ext cx="3635896" cy="2726922"/>
          </a:xfrm>
          <a:prstGeom prst="rect">
            <a:avLst/>
          </a:prstGeom>
        </p:spPr>
      </p:pic>
    </p:spTree>
    <p:extLst>
      <p:ext uri="{BB962C8B-B14F-4D97-AF65-F5344CB8AC3E}">
        <p14:creationId xmlns:p14="http://schemas.microsoft.com/office/powerpoint/2010/main" val="354950883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5736" y="4725144"/>
            <a:ext cx="4819012" cy="646331"/>
          </a:xfrm>
          <a:prstGeom prst="rect">
            <a:avLst/>
          </a:prstGeom>
        </p:spPr>
        <p:txBody>
          <a:bodyPr wrap="none">
            <a:spAutoFit/>
          </a:bodyPr>
          <a:lstStyle/>
          <a:p>
            <a:r>
              <a:rPr lang="tr-TR" b="1" dirty="0" smtClean="0">
                <a:latin typeface="Calibri" pitchFamily="34" charset="0"/>
                <a:cs typeface="Arial" pitchFamily="34" charset="0"/>
              </a:rPr>
              <a:t>İLETİS</a:t>
            </a:r>
            <a:r>
              <a:rPr lang="tr-TR" b="1" dirty="0">
                <a:latin typeface="Calibri" pitchFamily="34" charset="0"/>
                <a:cs typeface="Arial" pitchFamily="34" charset="0"/>
              </a:rPr>
              <a:t>̧İM </a:t>
            </a:r>
            <a:r>
              <a:rPr lang="tr-TR" b="1" dirty="0" smtClean="0">
                <a:latin typeface="Calibri" pitchFamily="34" charset="0"/>
                <a:cs typeface="Arial" pitchFamily="34" charset="0"/>
              </a:rPr>
              <a:t>, TANITIM VE </a:t>
            </a:r>
            <a:r>
              <a:rPr lang="tr-TR" b="1" dirty="0">
                <a:latin typeface="Calibri" pitchFamily="34" charset="0"/>
                <a:cs typeface="Arial" pitchFamily="34" charset="0"/>
              </a:rPr>
              <a:t>İŞBİRLİKLERİNİ </a:t>
            </a:r>
            <a:r>
              <a:rPr lang="tr-TR" b="1" dirty="0" smtClean="0">
                <a:latin typeface="Calibri" pitchFamily="34" charset="0"/>
                <a:cs typeface="Arial" pitchFamily="34" charset="0"/>
              </a:rPr>
              <a:t>ARTTIRMA</a:t>
            </a:r>
          </a:p>
          <a:p>
            <a:pPr algn="ctr"/>
            <a:r>
              <a:rPr lang="tr-TR" b="1" dirty="0" smtClean="0">
                <a:latin typeface="Calibri" pitchFamily="34" charset="0"/>
                <a:cs typeface="Arial" pitchFamily="34" charset="0"/>
              </a:rPr>
              <a:t>FAALİYETLERİ</a:t>
            </a:r>
            <a:endParaRPr lang="tr-TR" b="1" dirty="0">
              <a:latin typeface="Calibri" pitchFamily="34" charset="0"/>
              <a:cs typeface="Arial"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2350337"/>
            <a:ext cx="3152037" cy="1872208"/>
          </a:xfrm>
          <a:prstGeom prst="rect">
            <a:avLst/>
          </a:prstGeom>
        </p:spPr>
      </p:pic>
    </p:spTree>
    <p:extLst>
      <p:ext uri="{BB962C8B-B14F-4D97-AF65-F5344CB8AC3E}">
        <p14:creationId xmlns:p14="http://schemas.microsoft.com/office/powerpoint/2010/main" val="92215520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323528" y="404664"/>
            <a:ext cx="8352928" cy="3139321"/>
          </a:xfrm>
          <a:prstGeom prst="rect">
            <a:avLst/>
          </a:prstGeom>
        </p:spPr>
        <p:txBody>
          <a:bodyPr wrap="square">
            <a:spAutoFit/>
          </a:bodyPr>
          <a:lstStyle/>
          <a:p>
            <a:r>
              <a:rPr lang="tr-TR" b="1" dirty="0"/>
              <a:t>12-15.09.2017 WOODRISE 2017 Bordo/Fransa </a:t>
            </a:r>
            <a:r>
              <a:rPr lang="tr-TR" b="1" dirty="0" smtClean="0"/>
              <a:t>Kongresi</a:t>
            </a:r>
          </a:p>
          <a:p>
            <a:endParaRPr lang="tr-TR" dirty="0"/>
          </a:p>
          <a:p>
            <a:r>
              <a:rPr lang="tr-TR" dirty="0" err="1" smtClean="0"/>
              <a:t>Fransanın</a:t>
            </a:r>
            <a:r>
              <a:rPr lang="tr-TR" dirty="0" smtClean="0"/>
              <a:t> </a:t>
            </a:r>
            <a:r>
              <a:rPr lang="tr-TR" dirty="0"/>
              <a:t>Bordo şehrinde uluslararası bilim(akademik), kamu ve sektör temsilcilerinden yaklaşık 1500 kişinin katıldığı </a:t>
            </a:r>
            <a:r>
              <a:rPr lang="tr-TR" dirty="0" smtClean="0"/>
              <a:t>konferansta ülkemizi dernek </a:t>
            </a:r>
            <a:r>
              <a:rPr lang="tr-TR" dirty="0"/>
              <a:t>temsilcisi </a:t>
            </a:r>
            <a:r>
              <a:rPr lang="tr-TR" dirty="0" err="1"/>
              <a:t>Yön.Kur</a:t>
            </a:r>
            <a:r>
              <a:rPr lang="tr-TR" dirty="0"/>
              <a:t> Üyesi Celalettin Akça </a:t>
            </a:r>
            <a:r>
              <a:rPr lang="tr-TR" dirty="0" smtClean="0"/>
              <a:t> Akademisyenler </a:t>
            </a:r>
            <a:r>
              <a:rPr lang="tr-TR" dirty="0"/>
              <a:t>BOUN dan İnşaat Müh. Bölüm Başkanı Prof. Dr. Hilmi </a:t>
            </a:r>
            <a:r>
              <a:rPr lang="tr-TR" dirty="0" err="1"/>
              <a:t>Luş</a:t>
            </a:r>
            <a:r>
              <a:rPr lang="tr-TR" dirty="0"/>
              <a:t>, ODTÜ İnşaat Müh. </a:t>
            </a:r>
            <a:r>
              <a:rPr lang="tr-TR" dirty="0" err="1"/>
              <a:t>Öğ.görevlisi</a:t>
            </a:r>
            <a:r>
              <a:rPr lang="tr-TR" dirty="0"/>
              <a:t> </a:t>
            </a:r>
            <a:r>
              <a:rPr lang="tr-TR" dirty="0" err="1"/>
              <a:t>Prof.Dr</a:t>
            </a:r>
            <a:r>
              <a:rPr lang="tr-TR" dirty="0"/>
              <a:t>. Ahmet Türer ziyaretçi olarak katıldılar. </a:t>
            </a:r>
            <a:r>
              <a:rPr lang="tr-TR" dirty="0" smtClean="0"/>
              <a:t>Katılımcılar </a:t>
            </a:r>
            <a:r>
              <a:rPr lang="tr-TR" dirty="0"/>
              <a:t>arasında kongrede sunum yapan meşhur Mimarlar </a:t>
            </a:r>
            <a:r>
              <a:rPr lang="tr-TR" dirty="0" err="1"/>
              <a:t>Kengo</a:t>
            </a:r>
            <a:r>
              <a:rPr lang="tr-TR" dirty="0"/>
              <a:t> Kuma, </a:t>
            </a:r>
            <a:r>
              <a:rPr lang="tr-TR" dirty="0" err="1"/>
              <a:t>Michel</a:t>
            </a:r>
            <a:r>
              <a:rPr lang="tr-TR" dirty="0"/>
              <a:t> </a:t>
            </a:r>
            <a:r>
              <a:rPr lang="tr-TR" dirty="0" err="1"/>
              <a:t>Green</a:t>
            </a:r>
            <a:r>
              <a:rPr lang="tr-TR" dirty="0"/>
              <a:t>, Bilim insanları Erol Karacabeyli, Prof. </a:t>
            </a:r>
            <a:r>
              <a:rPr lang="tr-TR" dirty="0" err="1"/>
              <a:t>Ario</a:t>
            </a:r>
            <a:r>
              <a:rPr lang="tr-TR" dirty="0"/>
              <a:t> </a:t>
            </a:r>
            <a:r>
              <a:rPr lang="tr-TR" dirty="0" err="1"/>
              <a:t>Ceccoti</a:t>
            </a:r>
            <a:r>
              <a:rPr lang="tr-TR" dirty="0"/>
              <a:t>, Prof. Andy Buchanan gibi dallarında duayen isimler vardı. Hepsi ile görüşme ve konuşma fırsatımız oldu. </a:t>
            </a:r>
            <a:endParaRPr lang="tr-TR" dirty="0" smtClean="0"/>
          </a:p>
          <a:p>
            <a:r>
              <a:rPr lang="tr-TR" b="1" dirty="0" smtClean="0"/>
              <a:t>BU YIL KANADA’DA YAPILACAK WOODRISE 2018 TOPLANTILARINA GENİŞ KATILIM SAĞLANMASINDA ÇOK FAYDA VAR</a:t>
            </a:r>
            <a:r>
              <a:rPr lang="tr-TR" b="1" dirty="0"/>
              <a:t> </a:t>
            </a:r>
            <a:r>
              <a:rPr lang="tr-TR" b="1" dirty="0" smtClean="0"/>
              <a:t>…</a:t>
            </a:r>
            <a:endParaRPr lang="tr-TR" b="1" dirty="0"/>
          </a:p>
        </p:txBody>
      </p:sp>
      <p:pic>
        <p:nvPicPr>
          <p:cNvPr id="3" name="Resim 2"/>
          <p:cNvPicPr>
            <a:picLocks noChangeAspect="1"/>
          </p:cNvPicPr>
          <p:nvPr/>
        </p:nvPicPr>
        <p:blipFill rotWithShape="1">
          <a:blip r:embed="rId4">
            <a:extLst>
              <a:ext uri="{28A0092B-C50C-407E-A947-70E740481C1C}">
                <a14:useLocalDpi xmlns:a14="http://schemas.microsoft.com/office/drawing/2010/main" val="0"/>
              </a:ext>
            </a:extLst>
          </a:blip>
          <a:srcRect r="10645" b="21756"/>
          <a:stretch/>
        </p:blipFill>
        <p:spPr>
          <a:xfrm>
            <a:off x="1611246" y="3717032"/>
            <a:ext cx="5777491" cy="2845727"/>
          </a:xfrm>
          <a:prstGeom prst="rect">
            <a:avLst/>
          </a:prstGeom>
        </p:spPr>
      </p:pic>
    </p:spTree>
    <p:extLst>
      <p:ext uri="{BB962C8B-B14F-4D97-AF65-F5344CB8AC3E}">
        <p14:creationId xmlns:p14="http://schemas.microsoft.com/office/powerpoint/2010/main" val="2619878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539552" y="527205"/>
            <a:ext cx="8028892" cy="1477328"/>
          </a:xfrm>
          <a:prstGeom prst="rect">
            <a:avLst/>
          </a:prstGeom>
        </p:spPr>
        <p:txBody>
          <a:bodyPr wrap="square">
            <a:spAutoFit/>
          </a:bodyPr>
          <a:lstStyle/>
          <a:p>
            <a:r>
              <a:rPr lang="tr-TR" b="1" dirty="0"/>
              <a:t>07.04.2018 YAF YENİDEN AHŞAP </a:t>
            </a:r>
            <a:r>
              <a:rPr lang="tr-TR" b="1" dirty="0" smtClean="0"/>
              <a:t>PANELİ</a:t>
            </a:r>
          </a:p>
          <a:p>
            <a:endParaRPr lang="tr-TR" dirty="0"/>
          </a:p>
          <a:p>
            <a:r>
              <a:rPr lang="tr-TR" dirty="0"/>
              <a:t>YAF Yapıda Ahşap Fuarı kapsamında “YENİDEN AHŞAP” sloganıyla “Yangın, Deprem, İklim Değişikliği, Enerji verimliliği, Mimari ve Yatay Yapılaşma perspektifinde Modern Ahşap Yapıların konuşulduğu bir panel düzenlendi.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5269" y="2029266"/>
            <a:ext cx="3136209" cy="4208046"/>
          </a:xfrm>
          <a:prstGeom prst="rect">
            <a:avLst/>
          </a:prstGeom>
        </p:spPr>
      </p:pic>
      <p:pic>
        <p:nvPicPr>
          <p:cNvPr id="4" name="Resim 3"/>
          <p:cNvPicPr>
            <a:picLocks noChangeAspect="1"/>
          </p:cNvPicPr>
          <p:nvPr/>
        </p:nvPicPr>
        <p:blipFill rotWithShape="1">
          <a:blip r:embed="rId5">
            <a:extLst>
              <a:ext uri="{28A0092B-C50C-407E-A947-70E740481C1C}">
                <a14:useLocalDpi xmlns:a14="http://schemas.microsoft.com/office/drawing/2010/main" val="0"/>
              </a:ext>
            </a:extLst>
          </a:blip>
          <a:srcRect l="5901" t="27778" r="13710" b="6272"/>
          <a:stretch/>
        </p:blipFill>
        <p:spPr>
          <a:xfrm>
            <a:off x="107504" y="2877713"/>
            <a:ext cx="5441734" cy="2511152"/>
          </a:xfrm>
          <a:prstGeom prst="rect">
            <a:avLst/>
          </a:prstGeom>
        </p:spPr>
      </p:pic>
    </p:spTree>
    <p:extLst>
      <p:ext uri="{BB962C8B-B14F-4D97-AF65-F5344CB8AC3E}">
        <p14:creationId xmlns:p14="http://schemas.microsoft.com/office/powerpoint/2010/main" val="418713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439801" y="865770"/>
            <a:ext cx="8136904" cy="1477328"/>
          </a:xfrm>
          <a:prstGeom prst="rect">
            <a:avLst/>
          </a:prstGeom>
        </p:spPr>
        <p:txBody>
          <a:bodyPr wrap="square">
            <a:spAutoFit/>
          </a:bodyPr>
          <a:lstStyle/>
          <a:p>
            <a:r>
              <a:rPr lang="tr-TR" b="1" dirty="0"/>
              <a:t>24.11.2017 İCÜ Orman </a:t>
            </a:r>
            <a:r>
              <a:rPr lang="tr-TR" b="1" dirty="0" err="1"/>
              <a:t>End</a:t>
            </a:r>
            <a:r>
              <a:rPr lang="tr-TR" b="1" dirty="0"/>
              <a:t>. Müh. Bölümü 9. </a:t>
            </a:r>
            <a:r>
              <a:rPr lang="tr-TR" b="1" dirty="0" err="1"/>
              <a:t>End</a:t>
            </a:r>
            <a:r>
              <a:rPr lang="tr-TR" b="1" dirty="0"/>
              <a:t>. Danışma Kurulu (EDK) </a:t>
            </a:r>
            <a:r>
              <a:rPr lang="tr-TR" b="1" dirty="0" smtClean="0"/>
              <a:t>toplantısı</a:t>
            </a:r>
          </a:p>
          <a:p>
            <a:r>
              <a:rPr lang="tr-TR" b="1" dirty="0"/>
              <a:t> </a:t>
            </a:r>
            <a:endParaRPr lang="tr-TR" dirty="0"/>
          </a:p>
          <a:p>
            <a:r>
              <a:rPr lang="tr-TR" dirty="0"/>
              <a:t>Bölüm Başkanı Prof. Dr. Türker Dündar ve Prof. Dr. Nusret As yönetiminde sektörden ve üniversiteden yaklaşık 30 katılımcı ile gerçekleştirilmiştir.</a:t>
            </a:r>
          </a:p>
          <a:p>
            <a:r>
              <a:rPr lang="tr-TR" dirty="0"/>
              <a:t>Toplantıya Derneğimizden Başkan Göksel Korkmaz ve Celalettin Akça katılmışlardır.</a:t>
            </a:r>
          </a:p>
        </p:txBody>
      </p:sp>
      <p:pic>
        <p:nvPicPr>
          <p:cNvPr id="3" name="Resim 2"/>
          <p:cNvPicPr>
            <a:picLocks noChangeAspect="1"/>
          </p:cNvPicPr>
          <p:nvPr/>
        </p:nvPicPr>
        <p:blipFill rotWithShape="1">
          <a:blip r:embed="rId4" cstate="print">
            <a:extLst>
              <a:ext uri="{28A0092B-C50C-407E-A947-70E740481C1C}">
                <a14:useLocalDpi xmlns:a14="http://schemas.microsoft.com/office/drawing/2010/main" val="0"/>
              </a:ext>
            </a:extLst>
          </a:blip>
          <a:srcRect t="7985" b="20289"/>
          <a:stretch/>
        </p:blipFill>
        <p:spPr>
          <a:xfrm>
            <a:off x="638077" y="2669458"/>
            <a:ext cx="7740352" cy="3420737"/>
          </a:xfrm>
          <a:prstGeom prst="rect">
            <a:avLst/>
          </a:prstGeom>
        </p:spPr>
      </p:pic>
    </p:spTree>
    <p:extLst>
      <p:ext uri="{BB962C8B-B14F-4D97-AF65-F5344CB8AC3E}">
        <p14:creationId xmlns:p14="http://schemas.microsoft.com/office/powerpoint/2010/main" val="913032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521356" y="546217"/>
            <a:ext cx="7884876" cy="1877437"/>
          </a:xfrm>
          <a:prstGeom prst="rect">
            <a:avLst/>
          </a:prstGeom>
        </p:spPr>
        <p:txBody>
          <a:bodyPr wrap="square">
            <a:spAutoFit/>
          </a:bodyPr>
          <a:lstStyle/>
          <a:p>
            <a:r>
              <a:rPr lang="tr-TR" b="1" dirty="0"/>
              <a:t>18.12.2017 Sakarya Büyükşehir Belediyesi Tanıtım sunumları </a:t>
            </a:r>
            <a:endParaRPr lang="tr-TR" b="1" dirty="0" smtClean="0"/>
          </a:p>
          <a:p>
            <a:endParaRPr lang="tr-TR" dirty="0"/>
          </a:p>
          <a:p>
            <a:r>
              <a:rPr lang="tr-TR" sz="1600" dirty="0"/>
              <a:t>Sakarya’da yapılması düşünülen bir meydan düzenlemesi işinin Ahşap yapılması konusunda alınan bilgi üzerine(</a:t>
            </a:r>
            <a:r>
              <a:rPr lang="tr-TR" sz="1600" dirty="0" err="1"/>
              <a:t>M.Akif</a:t>
            </a:r>
            <a:r>
              <a:rPr lang="tr-TR" sz="1600" dirty="0"/>
              <a:t> Asmaz) bir ahşap gönüllüsü arkadaşımızın(Orman Müh. Haluk </a:t>
            </a:r>
            <a:r>
              <a:rPr lang="tr-TR" sz="1600" dirty="0" err="1"/>
              <a:t>İkizoğlu</a:t>
            </a:r>
            <a:r>
              <a:rPr lang="tr-TR" sz="1600" dirty="0"/>
              <a:t>) girişimleri ile SBB Başkanı </a:t>
            </a:r>
            <a:r>
              <a:rPr lang="tr-TR" sz="1600" dirty="0" err="1"/>
              <a:t>Sn.Zeki</a:t>
            </a:r>
            <a:r>
              <a:rPr lang="tr-TR" sz="1600" dirty="0"/>
              <a:t> </a:t>
            </a:r>
            <a:r>
              <a:rPr lang="tr-TR" sz="1600" dirty="0" err="1"/>
              <a:t>Toçoğlu</a:t>
            </a:r>
            <a:r>
              <a:rPr lang="tr-TR" sz="1600" dirty="0"/>
              <a:t> ile görüşme sağlanmış ardından Başkan ve teknik ekibi ile bir toplantı düzenlenerek Ahşap ve Ahşap Yapılar konusunda bilimsel ve teknik sunumlar yapılarak bir tanıtım faaliyeti gerçekleştirilmiştir. </a:t>
            </a: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418" y="2564904"/>
            <a:ext cx="6768752" cy="3810225"/>
          </a:xfrm>
          <a:prstGeom prst="rect">
            <a:avLst/>
          </a:prstGeom>
        </p:spPr>
      </p:pic>
    </p:spTree>
    <p:extLst>
      <p:ext uri="{BB962C8B-B14F-4D97-AF65-F5344CB8AC3E}">
        <p14:creationId xmlns:p14="http://schemas.microsoft.com/office/powerpoint/2010/main" val="4278403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602053" y="4221088"/>
            <a:ext cx="7884876" cy="1846659"/>
          </a:xfrm>
          <a:prstGeom prst="rect">
            <a:avLst/>
          </a:prstGeom>
        </p:spPr>
        <p:txBody>
          <a:bodyPr wrap="square">
            <a:spAutoFit/>
          </a:bodyPr>
          <a:lstStyle/>
          <a:p>
            <a:r>
              <a:rPr lang="tr-TR" b="1" dirty="0"/>
              <a:t>02.06.2018 GELENEKSEL İFTAR PROGRAMI</a:t>
            </a:r>
            <a:endParaRPr lang="tr-TR" dirty="0"/>
          </a:p>
          <a:p>
            <a:r>
              <a:rPr lang="tr-TR" sz="1600" dirty="0"/>
              <a:t>GREEN PARK OTEL PENDİK gerçekleşen program da </a:t>
            </a:r>
            <a:r>
              <a:rPr lang="tr-TR" sz="1600" cap="small" dirty="0"/>
              <a:t> KONTRPLAK ÜRETİM VE TİCARETİ HAKKINDA PİYASA İHTİYAÇLARININ VE YAŞANAN SORUNLARIN KONUŞULDUĞU ÖZEL OTURUMA  DÜZENLENDİ.</a:t>
            </a:r>
            <a:endParaRPr lang="tr-TR" sz="1600" dirty="0"/>
          </a:p>
          <a:p>
            <a:r>
              <a:rPr lang="tr-TR" sz="1600" cap="small" dirty="0" smtClean="0"/>
              <a:t>AYRICA MERHUM </a:t>
            </a:r>
            <a:r>
              <a:rPr lang="tr-TR" sz="1600" dirty="0"/>
              <a:t>AHMET KAHRAMAN’I ANMA PROGRAMI GERÇEKLEŞTİRİLDİ </a:t>
            </a:r>
          </a:p>
          <a:p>
            <a:r>
              <a:rPr lang="tr-TR" sz="1600" dirty="0"/>
              <a:t>BÜYAP ELAZIĞ AHŞAP OKUL BİNASI PROJESİ DEĞERLENDİRİLDİ ÜYELERİMİZDEN MALZEME DESTEĞİ SÖZÜ ALINDI, PROJE MİLLİ EĞİTİM YAPI İŞLERİNDE ONAY AŞAMASINDA BULUNUYOR.</a:t>
            </a:r>
          </a:p>
        </p:txBody>
      </p:sp>
      <p:pic>
        <p:nvPicPr>
          <p:cNvPr id="3" name="Resim 2"/>
          <p:cNvPicPr>
            <a:picLocks noChangeAspect="1"/>
          </p:cNvPicPr>
          <p:nvPr/>
        </p:nvPicPr>
        <p:blipFill rotWithShape="1">
          <a:blip r:embed="rId4">
            <a:extLst>
              <a:ext uri="{28A0092B-C50C-407E-A947-70E740481C1C}">
                <a14:useLocalDpi xmlns:a14="http://schemas.microsoft.com/office/drawing/2010/main" val="0"/>
              </a:ext>
            </a:extLst>
          </a:blip>
          <a:srcRect l="3710" t="20323" r="9355" b="20609"/>
          <a:stretch/>
        </p:blipFill>
        <p:spPr>
          <a:xfrm>
            <a:off x="567335" y="880080"/>
            <a:ext cx="7949382" cy="3038168"/>
          </a:xfrm>
          <a:prstGeom prst="rect">
            <a:avLst/>
          </a:prstGeom>
        </p:spPr>
      </p:pic>
    </p:spTree>
    <p:extLst>
      <p:ext uri="{BB962C8B-B14F-4D97-AF65-F5344CB8AC3E}">
        <p14:creationId xmlns:p14="http://schemas.microsoft.com/office/powerpoint/2010/main" val="2955963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611560" y="651805"/>
            <a:ext cx="4572000" cy="2616101"/>
          </a:xfrm>
          <a:prstGeom prst="rect">
            <a:avLst/>
          </a:prstGeom>
        </p:spPr>
        <p:txBody>
          <a:bodyPr>
            <a:spAutoFit/>
          </a:bodyPr>
          <a:lstStyle/>
          <a:p>
            <a:r>
              <a:rPr lang="tr-TR" b="1" dirty="0"/>
              <a:t>01.11.2018 BÜYAP İLKOKULUM PROJESİ ELAZIĞ ZİYARETİ</a:t>
            </a:r>
            <a:endParaRPr lang="tr-TR" dirty="0"/>
          </a:p>
          <a:p>
            <a:r>
              <a:rPr lang="tr-TR" sz="1600" cap="small" dirty="0"/>
              <a:t>OKULUN AHŞAP YAPILMASI İLE İLGİLİ ELAZIĞA VALİLİK VE </a:t>
            </a:r>
            <a:r>
              <a:rPr lang="tr-TR" sz="1600" cap="small" dirty="0" smtClean="0"/>
              <a:t>AKÇAKİRAZ </a:t>
            </a:r>
            <a:r>
              <a:rPr lang="tr-TR" sz="1600" cap="small" dirty="0"/>
              <a:t>BELEDİYE ZİYARETİ GERÇEKLEŞTİRDİK. ÇOK SICAK VE VERİMLİ GÖRÜŞMELER OLDU. ŞUAN PROJE MİLLİ EĞİTİMDE </a:t>
            </a:r>
            <a:r>
              <a:rPr lang="tr-TR" sz="1600" cap="small" dirty="0" smtClean="0"/>
              <a:t>ONAY </a:t>
            </a:r>
            <a:r>
              <a:rPr lang="tr-TR" sz="1600" cap="small" dirty="0"/>
              <a:t>AŞAMASINDADIR. BU PROJEYE GEÇEN RAMAZAN AYINDA DEĞERLİ ÜYELERİMİZ MALZEME DESTEĞİ VADİNDE BULUNMUŞLARDI</a:t>
            </a:r>
            <a:r>
              <a:rPr lang="tr-TR" sz="1600" cap="small" dirty="0" smtClean="0"/>
              <a:t>. PROJE BU GÜÇLE GERÇEKLEŞME YOLUNDA İLERLİYOR.</a:t>
            </a:r>
            <a:endParaRPr lang="tr-TR" sz="1600" dirty="0"/>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5177" t="21113" r="15360" b="12555"/>
          <a:stretch/>
        </p:blipFill>
        <p:spPr>
          <a:xfrm rot="5400000">
            <a:off x="4587684" y="1987811"/>
            <a:ext cx="5206183" cy="3259394"/>
          </a:xfrm>
          <a:prstGeom prst="rect">
            <a:avLst/>
          </a:prstGeom>
        </p:spPr>
      </p:pic>
      <p:pic>
        <p:nvPicPr>
          <p:cNvPr id="3" name="Resim 2"/>
          <p:cNvPicPr>
            <a:picLocks noChangeAspect="1"/>
          </p:cNvPicPr>
          <p:nvPr/>
        </p:nvPicPr>
        <p:blipFill rotWithShape="1">
          <a:blip r:embed="rId5" cstate="print">
            <a:extLst>
              <a:ext uri="{28A0092B-C50C-407E-A947-70E740481C1C}">
                <a14:useLocalDpi xmlns:a14="http://schemas.microsoft.com/office/drawing/2010/main" val="0"/>
              </a:ext>
            </a:extLst>
          </a:blip>
          <a:srcRect t="10202" b="14314"/>
          <a:stretch/>
        </p:blipFill>
        <p:spPr>
          <a:xfrm>
            <a:off x="632407" y="3356992"/>
            <a:ext cx="5724128" cy="2880529"/>
          </a:xfrm>
          <a:prstGeom prst="rect">
            <a:avLst/>
          </a:prstGeom>
        </p:spPr>
      </p:pic>
    </p:spTree>
    <p:extLst>
      <p:ext uri="{BB962C8B-B14F-4D97-AF65-F5344CB8AC3E}">
        <p14:creationId xmlns:p14="http://schemas.microsoft.com/office/powerpoint/2010/main" val="169702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8640"/>
            <a:ext cx="792088" cy="677130"/>
          </a:xfrm>
          <a:prstGeom prst="rect">
            <a:avLst/>
          </a:prstGeom>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1628800"/>
            <a:ext cx="3339752" cy="3339752"/>
          </a:xfrm>
          <a:prstGeom prst="rect">
            <a:avLst/>
          </a:prstGeom>
        </p:spPr>
      </p:pic>
      <p:sp>
        <p:nvSpPr>
          <p:cNvPr id="8" name="Dikdörtgen 7"/>
          <p:cNvSpPr/>
          <p:nvPr/>
        </p:nvSpPr>
        <p:spPr>
          <a:xfrm>
            <a:off x="2305147" y="4506887"/>
            <a:ext cx="4572000" cy="923330"/>
          </a:xfrm>
          <a:prstGeom prst="rect">
            <a:avLst/>
          </a:prstGeom>
        </p:spPr>
        <p:txBody>
          <a:bodyPr>
            <a:spAutoFit/>
          </a:bodyPr>
          <a:lstStyle/>
          <a:p>
            <a:r>
              <a:rPr lang="tr-TR" b="1" dirty="0">
                <a:latin typeface="Calibri" pitchFamily="34" charset="0"/>
                <a:cs typeface="Arial" pitchFamily="34" charset="0"/>
              </a:rPr>
              <a:t>KAMU VE STK’LARLA İŞBİRLİKLERİ </a:t>
            </a:r>
            <a:r>
              <a:rPr lang="tr-TR" b="1" dirty="0">
                <a:latin typeface="Calibri" pitchFamily="34" charset="0"/>
              </a:rPr>
              <a:t>Sektörün bu günü ve geleceği için ortak çözüm ve politikalar üretmek,</a:t>
            </a:r>
          </a:p>
        </p:txBody>
      </p:sp>
    </p:spTree>
    <p:extLst>
      <p:ext uri="{BB962C8B-B14F-4D97-AF65-F5344CB8AC3E}">
        <p14:creationId xmlns:p14="http://schemas.microsoft.com/office/powerpoint/2010/main" val="142462540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5736" y="5076625"/>
            <a:ext cx="4440959" cy="369332"/>
          </a:xfrm>
          <a:prstGeom prst="rect">
            <a:avLst/>
          </a:prstGeom>
        </p:spPr>
        <p:txBody>
          <a:bodyPr wrap="none">
            <a:spAutoFit/>
          </a:bodyPr>
          <a:lstStyle/>
          <a:p>
            <a:r>
              <a:rPr lang="tr-TR" b="1" dirty="0" smtClean="0">
                <a:latin typeface="Calibri" pitchFamily="34" charset="0"/>
                <a:cs typeface="Arial" pitchFamily="34" charset="0"/>
              </a:rPr>
              <a:t>İNSAN </a:t>
            </a:r>
            <a:r>
              <a:rPr lang="tr-TR" b="1" dirty="0">
                <a:latin typeface="Calibri" pitchFamily="34" charset="0"/>
                <a:cs typeface="Arial" pitchFamily="34" charset="0"/>
              </a:rPr>
              <a:t>KAYNAKLARI VE EĞİTİM FAALİYETLERİ</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5758" y="1196752"/>
            <a:ext cx="2904721" cy="3528392"/>
          </a:xfrm>
          <a:prstGeom prst="rect">
            <a:avLst/>
          </a:prstGeom>
        </p:spPr>
      </p:pic>
    </p:spTree>
    <p:extLst>
      <p:ext uri="{BB962C8B-B14F-4D97-AF65-F5344CB8AC3E}">
        <p14:creationId xmlns:p14="http://schemas.microsoft.com/office/powerpoint/2010/main" val="83980189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395536" y="606202"/>
            <a:ext cx="8172400" cy="2308324"/>
          </a:xfrm>
          <a:prstGeom prst="rect">
            <a:avLst/>
          </a:prstGeom>
        </p:spPr>
        <p:txBody>
          <a:bodyPr wrap="square">
            <a:spAutoFit/>
          </a:bodyPr>
          <a:lstStyle/>
          <a:p>
            <a:r>
              <a:rPr lang="tr-TR" b="1" dirty="0"/>
              <a:t>17.11.2017</a:t>
            </a:r>
            <a:r>
              <a:rPr lang="tr-TR" dirty="0"/>
              <a:t> </a:t>
            </a:r>
            <a:r>
              <a:rPr lang="tr-TR" b="1" dirty="0"/>
              <a:t>Prof. </a:t>
            </a:r>
            <a:r>
              <a:rPr lang="tr-TR" b="1" dirty="0" err="1"/>
              <a:t>Ario</a:t>
            </a:r>
            <a:r>
              <a:rPr lang="tr-TR" b="1" dirty="0"/>
              <a:t> </a:t>
            </a:r>
            <a:r>
              <a:rPr lang="tr-TR" b="1" dirty="0" err="1"/>
              <a:t>Ceccotti</a:t>
            </a:r>
            <a:r>
              <a:rPr lang="tr-TR" b="1" dirty="0"/>
              <a:t> BOUN Semineri </a:t>
            </a:r>
            <a:endParaRPr lang="tr-TR" b="1" dirty="0" smtClean="0"/>
          </a:p>
          <a:p>
            <a:endParaRPr lang="tr-TR" dirty="0"/>
          </a:p>
          <a:p>
            <a:r>
              <a:rPr lang="tr-TR" dirty="0" smtClean="0"/>
              <a:t>Sn. </a:t>
            </a:r>
            <a:r>
              <a:rPr lang="tr-TR" dirty="0"/>
              <a:t>Erol </a:t>
            </a:r>
            <a:r>
              <a:rPr lang="tr-TR" dirty="0" err="1" smtClean="0"/>
              <a:t>Karacabeyli'nin</a:t>
            </a:r>
            <a:r>
              <a:rPr lang="tr-TR" dirty="0" smtClean="0"/>
              <a:t> </a:t>
            </a:r>
            <a:r>
              <a:rPr lang="tr-TR" dirty="0"/>
              <a:t>tavsiyeleri ile </a:t>
            </a:r>
            <a:r>
              <a:rPr lang="tr-TR" dirty="0" smtClean="0"/>
              <a:t>derneğimizin de </a:t>
            </a:r>
            <a:r>
              <a:rPr lang="tr-TR" dirty="0"/>
              <a:t>temas ve girişimleri ile Prof. </a:t>
            </a:r>
            <a:r>
              <a:rPr lang="tr-TR" dirty="0" err="1"/>
              <a:t>Ceccotti</a:t>
            </a:r>
            <a:r>
              <a:rPr lang="tr-TR" dirty="0"/>
              <a:t> "Deprem Bölgelerinde Çok Katlı Masif Ahşap Yapılar” başlığı ile dünyada hızla yükselen bir ahşap yapı malzemesi olan CLT(Çapraz Lamine Kereste blokları) ve bununla yapılan çok katlı binaların deprem, yangın performansları ve yapım teknolojileri hakkında bir seminer verdi. Prof. </a:t>
            </a:r>
            <a:r>
              <a:rPr lang="tr-TR" dirty="0" err="1"/>
              <a:t>Ceccotti</a:t>
            </a:r>
            <a:r>
              <a:rPr lang="tr-TR" dirty="0"/>
              <a:t> halen davetli hoca olarak BÜ de Ahşap Yapılar dersi vermektedir</a:t>
            </a:r>
            <a:r>
              <a:rPr lang="tr-TR" dirty="0" smtClean="0"/>
              <a:t>. </a:t>
            </a:r>
            <a:endParaRPr lang="tr-TR" dirty="0"/>
          </a:p>
        </p:txBody>
      </p:sp>
      <p:pic>
        <p:nvPicPr>
          <p:cNvPr id="3" name="Resim 2"/>
          <p:cNvPicPr>
            <a:picLocks noChangeAspect="1"/>
          </p:cNvPicPr>
          <p:nvPr/>
        </p:nvPicPr>
        <p:blipFill rotWithShape="1">
          <a:blip r:embed="rId4">
            <a:extLst>
              <a:ext uri="{28A0092B-C50C-407E-A947-70E740481C1C}">
                <a14:useLocalDpi xmlns:a14="http://schemas.microsoft.com/office/drawing/2010/main" val="0"/>
              </a:ext>
            </a:extLst>
          </a:blip>
          <a:srcRect t="29678" b="14409"/>
          <a:stretch/>
        </p:blipFill>
        <p:spPr>
          <a:xfrm>
            <a:off x="395536" y="2926375"/>
            <a:ext cx="8172400" cy="3427137"/>
          </a:xfrm>
          <a:prstGeom prst="rect">
            <a:avLst/>
          </a:prstGeom>
        </p:spPr>
      </p:pic>
    </p:spTree>
    <p:extLst>
      <p:ext uri="{BB962C8B-B14F-4D97-AF65-F5344CB8AC3E}">
        <p14:creationId xmlns:p14="http://schemas.microsoft.com/office/powerpoint/2010/main" val="4200326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467544" y="527205"/>
            <a:ext cx="8208912" cy="2862322"/>
          </a:xfrm>
          <a:prstGeom prst="rect">
            <a:avLst/>
          </a:prstGeom>
        </p:spPr>
        <p:txBody>
          <a:bodyPr wrap="square">
            <a:spAutoFit/>
          </a:bodyPr>
          <a:lstStyle/>
          <a:p>
            <a:r>
              <a:rPr lang="tr-TR" b="1" dirty="0"/>
              <a:t>14.12.2017 Kocaeli Üniversitesi İnşaat Fakültesi Seminer </a:t>
            </a:r>
            <a:endParaRPr lang="tr-TR" b="1" dirty="0" smtClean="0"/>
          </a:p>
          <a:p>
            <a:endParaRPr lang="tr-TR" dirty="0"/>
          </a:p>
          <a:p>
            <a:r>
              <a:rPr lang="tr-TR" dirty="0"/>
              <a:t>İnşaat Fakültesi hocalarından Sn. </a:t>
            </a:r>
            <a:r>
              <a:rPr lang="tr-TR" dirty="0" err="1"/>
              <a:t>Doç.Dr</a:t>
            </a:r>
            <a:r>
              <a:rPr lang="tr-TR" dirty="0"/>
              <a:t>. Fuat Okay ve Sn. </a:t>
            </a:r>
            <a:r>
              <a:rPr lang="tr-TR" dirty="0" err="1"/>
              <a:t>Yard.Doç.Dr</a:t>
            </a:r>
            <a:r>
              <a:rPr lang="tr-TR" dirty="0"/>
              <a:t>. Erkan Akpınar'ın davetleri ile İnşaat Mühendisliği Öğrenci kulübünün düzenlediği "Ahşap ve Ahşap Yapılar" günü öğrenci ve öğretim görevlilerinin yoğun ilgisi ile gerçekleştirildi.</a:t>
            </a:r>
          </a:p>
          <a:p>
            <a:r>
              <a:rPr lang="tr-TR" dirty="0"/>
              <a:t>Sunumları ile katılanlar:</a:t>
            </a:r>
          </a:p>
          <a:p>
            <a:r>
              <a:rPr lang="tr-TR" dirty="0" err="1"/>
              <a:t>Prof</a:t>
            </a:r>
            <a:r>
              <a:rPr lang="tr-TR" dirty="0"/>
              <a:t> Dr. Türker Dündar İst. </a:t>
            </a:r>
            <a:r>
              <a:rPr lang="tr-TR" dirty="0" err="1"/>
              <a:t>Üni</a:t>
            </a:r>
            <a:r>
              <a:rPr lang="tr-TR" dirty="0"/>
              <a:t>. Orman </a:t>
            </a:r>
            <a:r>
              <a:rPr lang="tr-TR" dirty="0" err="1"/>
              <a:t>End</a:t>
            </a:r>
            <a:r>
              <a:rPr lang="tr-TR" dirty="0"/>
              <a:t>. Mühendisliği</a:t>
            </a:r>
          </a:p>
          <a:p>
            <a:r>
              <a:rPr lang="tr-TR" dirty="0"/>
              <a:t>Göksel Korkmaz TORİD Başkanı</a:t>
            </a:r>
          </a:p>
          <a:p>
            <a:r>
              <a:rPr lang="tr-TR" dirty="0"/>
              <a:t>Mimar İlyas Terzi </a:t>
            </a:r>
          </a:p>
          <a:p>
            <a:r>
              <a:rPr lang="tr-TR" dirty="0"/>
              <a:t>Mehmet Akif Asmaz</a:t>
            </a:r>
          </a:p>
        </p:txBody>
      </p:sp>
      <p:pic>
        <p:nvPicPr>
          <p:cNvPr id="3" name="Resim 2"/>
          <p:cNvPicPr>
            <a:picLocks noChangeAspect="1"/>
          </p:cNvPicPr>
          <p:nvPr/>
        </p:nvPicPr>
        <p:blipFill rotWithShape="1">
          <a:blip r:embed="rId4">
            <a:extLst>
              <a:ext uri="{28A0092B-C50C-407E-A947-70E740481C1C}">
                <a14:useLocalDpi xmlns:a14="http://schemas.microsoft.com/office/drawing/2010/main" val="0"/>
              </a:ext>
            </a:extLst>
          </a:blip>
          <a:srcRect t="20665"/>
          <a:stretch/>
        </p:blipFill>
        <p:spPr>
          <a:xfrm>
            <a:off x="1331640" y="3569110"/>
            <a:ext cx="6156176" cy="2749488"/>
          </a:xfrm>
          <a:prstGeom prst="rect">
            <a:avLst/>
          </a:prstGeom>
        </p:spPr>
      </p:pic>
    </p:spTree>
    <p:extLst>
      <p:ext uri="{BB962C8B-B14F-4D97-AF65-F5344CB8AC3E}">
        <p14:creationId xmlns:p14="http://schemas.microsoft.com/office/powerpoint/2010/main" val="3124854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539552" y="527205"/>
            <a:ext cx="7740860" cy="1384995"/>
          </a:xfrm>
          <a:prstGeom prst="rect">
            <a:avLst/>
          </a:prstGeom>
        </p:spPr>
        <p:txBody>
          <a:bodyPr wrap="square">
            <a:spAutoFit/>
          </a:bodyPr>
          <a:lstStyle/>
          <a:p>
            <a:r>
              <a:rPr lang="tr-TR" b="1" dirty="0"/>
              <a:t>24.02.2018 ODTÜ </a:t>
            </a:r>
            <a:r>
              <a:rPr lang="tr-TR" b="1" dirty="0" smtClean="0"/>
              <a:t>SUNUM</a:t>
            </a:r>
          </a:p>
          <a:p>
            <a:endParaRPr lang="tr-TR" dirty="0"/>
          </a:p>
          <a:p>
            <a:r>
              <a:rPr lang="tr-TR" sz="1600" dirty="0"/>
              <a:t>ODTÜ IACES 18 İnşaat Mühendisleri Kariyer günlerinde ODTÜ İnşaat Mühendisliği ve yurdun çeşitli üniversitelerinden gelen yaklaşık 500 kişilik bir öğrenci gurubuna “Yapıda Ahşap ve Ahşap Yapılar” sunumu yaptık.</a:t>
            </a:r>
          </a:p>
        </p:txBody>
      </p:sp>
      <p:pic>
        <p:nvPicPr>
          <p:cNvPr id="3" name="Resim 2"/>
          <p:cNvPicPr>
            <a:picLocks noChangeAspect="1"/>
          </p:cNvPicPr>
          <p:nvPr/>
        </p:nvPicPr>
        <p:blipFill rotWithShape="1">
          <a:blip r:embed="rId4">
            <a:extLst>
              <a:ext uri="{28A0092B-C50C-407E-A947-70E740481C1C}">
                <a14:useLocalDpi xmlns:a14="http://schemas.microsoft.com/office/drawing/2010/main" val="0"/>
              </a:ext>
            </a:extLst>
          </a:blip>
          <a:srcRect t="10555" r="15000" b="5678"/>
          <a:stretch/>
        </p:blipFill>
        <p:spPr>
          <a:xfrm>
            <a:off x="652028" y="2132856"/>
            <a:ext cx="7772400" cy="4306529"/>
          </a:xfrm>
          <a:prstGeom prst="rect">
            <a:avLst/>
          </a:prstGeom>
        </p:spPr>
      </p:pic>
    </p:spTree>
    <p:extLst>
      <p:ext uri="{BB962C8B-B14F-4D97-AF65-F5344CB8AC3E}">
        <p14:creationId xmlns:p14="http://schemas.microsoft.com/office/powerpoint/2010/main" val="1761846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260648"/>
            <a:ext cx="792088" cy="677130"/>
          </a:xfrm>
          <a:prstGeom prst="rect">
            <a:avLst/>
          </a:prstGeom>
        </p:spPr>
      </p:pic>
      <p:sp>
        <p:nvSpPr>
          <p:cNvPr id="4" name="Dikdörtgen 3"/>
          <p:cNvSpPr/>
          <p:nvPr/>
        </p:nvSpPr>
        <p:spPr>
          <a:xfrm>
            <a:off x="656234" y="404825"/>
            <a:ext cx="7380820" cy="1353191"/>
          </a:xfrm>
          <a:prstGeom prst="rect">
            <a:avLst/>
          </a:prstGeom>
        </p:spPr>
        <p:txBody>
          <a:bodyPr wrap="square">
            <a:spAutoFit/>
          </a:bodyPr>
          <a:lstStyle/>
          <a:p>
            <a:pPr>
              <a:lnSpc>
                <a:spcPct val="115000"/>
              </a:lnSpc>
              <a:spcAft>
                <a:spcPts val="1000"/>
              </a:spcAft>
            </a:pPr>
            <a:r>
              <a:rPr lang="tr-TR" sz="1600" b="1" dirty="0" smtClean="0">
                <a:solidFill>
                  <a:srgbClr val="500050"/>
                </a:solidFill>
                <a:ea typeface="Times New Roman"/>
                <a:cs typeface="Arial"/>
              </a:rPr>
              <a:t>19.04.2017 </a:t>
            </a:r>
            <a:r>
              <a:rPr lang="tr-TR" sz="1600" b="1" dirty="0">
                <a:solidFill>
                  <a:srgbClr val="500050"/>
                </a:solidFill>
                <a:ea typeface="Times New Roman"/>
                <a:cs typeface="Arial"/>
              </a:rPr>
              <a:t>İSTANBUL ZAİM ÜNİVERSİTESİ AHŞAP YAPILAR SEMİNERİ</a:t>
            </a:r>
            <a:endParaRPr lang="tr-TR" sz="1600" dirty="0">
              <a:ea typeface="Calibri"/>
              <a:cs typeface="Times New Roman"/>
            </a:endParaRPr>
          </a:p>
          <a:p>
            <a:pPr>
              <a:lnSpc>
                <a:spcPct val="115000"/>
              </a:lnSpc>
              <a:spcAft>
                <a:spcPts val="1000"/>
              </a:spcAft>
            </a:pPr>
            <a:r>
              <a:rPr lang="tr-TR" sz="1600" dirty="0">
                <a:solidFill>
                  <a:srgbClr val="500050"/>
                </a:solidFill>
                <a:ea typeface="Times New Roman"/>
                <a:cs typeface="Arial"/>
              </a:rPr>
              <a:t>Önemli kültür ve medeniyet uzmanı mühendis Sadettin Ökten’in açılış konuşması ile Mimarlık bölümü öğrencilerine “Ahşap Yapılar ve Yapıda Ahşap Kullanımı” konulu bir sunum yaptık.</a:t>
            </a:r>
            <a:endParaRPr lang="tr-TR" sz="1600" dirty="0">
              <a:ea typeface="Calibri"/>
              <a:cs typeface="Times New Roman"/>
            </a:endParaRPr>
          </a:p>
        </p:txBody>
      </p:sp>
      <p:pic>
        <p:nvPicPr>
          <p:cNvPr id="9" name="C21D109E-532B-42EB-AB98-F5AC525B6E1C-L0-001.jpeg"/>
          <p:cNvPicPr>
            <a:picLocks noChangeAspect="1"/>
          </p:cNvPicPr>
          <p:nvPr/>
        </p:nvPicPr>
        <p:blipFill>
          <a:blip r:embed="rId4">
            <a:extLst/>
          </a:blip>
          <a:stretch>
            <a:fillRect/>
          </a:stretch>
        </p:blipFill>
        <p:spPr>
          <a:xfrm>
            <a:off x="1216988" y="1778405"/>
            <a:ext cx="6784510" cy="4796860"/>
          </a:xfrm>
          <a:prstGeom prst="rect">
            <a:avLst/>
          </a:prstGeom>
          <a:ln w="12700">
            <a:miter lim="400000"/>
          </a:ln>
        </p:spPr>
      </p:pic>
    </p:spTree>
    <p:extLst>
      <p:ext uri="{BB962C8B-B14F-4D97-AF65-F5344CB8AC3E}">
        <p14:creationId xmlns:p14="http://schemas.microsoft.com/office/powerpoint/2010/main" val="999843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3" name="Dikdörtgen 2"/>
          <p:cNvSpPr/>
          <p:nvPr/>
        </p:nvSpPr>
        <p:spPr>
          <a:xfrm>
            <a:off x="503548" y="527571"/>
            <a:ext cx="7920880" cy="1384995"/>
          </a:xfrm>
          <a:prstGeom prst="rect">
            <a:avLst/>
          </a:prstGeom>
        </p:spPr>
        <p:txBody>
          <a:bodyPr wrap="square">
            <a:spAutoFit/>
          </a:bodyPr>
          <a:lstStyle/>
          <a:p>
            <a:r>
              <a:rPr lang="tr-TR" b="1" dirty="0"/>
              <a:t>12.04.2018 YTÜ </a:t>
            </a:r>
            <a:r>
              <a:rPr lang="tr-TR" b="1" dirty="0" smtClean="0"/>
              <a:t>SUNUM</a:t>
            </a:r>
          </a:p>
          <a:p>
            <a:endParaRPr lang="tr-TR" dirty="0"/>
          </a:p>
          <a:p>
            <a:r>
              <a:rPr lang="tr-TR" sz="1600" dirty="0"/>
              <a:t>Yıldız Teknik Üniversitesi Mimarlık Bölümünde “Yapı Ürünlerinin Üretim - Kullanım Döngüsü” dersi kapsamında “Yapıda Kullanılan Ahşap Ürünlerin Sürdürülebilirliği” konulu bir sunum gerçekleştirildi.</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674" y="1912566"/>
            <a:ext cx="650716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184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3" name="Dikdörtgen 2"/>
          <p:cNvSpPr/>
          <p:nvPr/>
        </p:nvSpPr>
        <p:spPr>
          <a:xfrm>
            <a:off x="630673" y="527205"/>
            <a:ext cx="7812868" cy="1384995"/>
          </a:xfrm>
          <a:prstGeom prst="rect">
            <a:avLst/>
          </a:prstGeom>
        </p:spPr>
        <p:txBody>
          <a:bodyPr wrap="square">
            <a:spAutoFit/>
          </a:bodyPr>
          <a:lstStyle/>
          <a:p>
            <a:r>
              <a:rPr lang="tr-TR" b="1" dirty="0"/>
              <a:t>09.05.2018 MEF ÜNİVERSİTESİ </a:t>
            </a:r>
            <a:r>
              <a:rPr lang="tr-TR" b="1" dirty="0" smtClean="0"/>
              <a:t>SUNUM</a:t>
            </a:r>
          </a:p>
          <a:p>
            <a:endParaRPr lang="tr-TR" dirty="0"/>
          </a:p>
          <a:p>
            <a:r>
              <a:rPr lang="tr-TR" sz="1600" dirty="0"/>
              <a:t>MEF Üniversitesinde Mimar  Dr. Burcu SERDAR KÖKNAR hocanın dersinde 9 mayıs 2018 de “Sürdürülebilirlik temelinde Yapıda Ahşap ve Ahşap Yapılar” konulu bir sunum yapılmış, öğrencilerin yoğun ilgisi dikkat çekmiştir.</a:t>
            </a:r>
          </a:p>
        </p:txBody>
      </p:sp>
      <p:pic>
        <p:nvPicPr>
          <p:cNvPr id="4" name="Resim 3"/>
          <p:cNvPicPr>
            <a:picLocks noChangeAspect="1"/>
          </p:cNvPicPr>
          <p:nvPr/>
        </p:nvPicPr>
        <p:blipFill rotWithShape="1">
          <a:blip r:embed="rId4">
            <a:extLst>
              <a:ext uri="{28A0092B-C50C-407E-A947-70E740481C1C}">
                <a14:useLocalDpi xmlns:a14="http://schemas.microsoft.com/office/drawing/2010/main" val="0"/>
              </a:ext>
            </a:extLst>
          </a:blip>
          <a:srcRect t="20496" b="4310"/>
          <a:stretch/>
        </p:blipFill>
        <p:spPr>
          <a:xfrm>
            <a:off x="789849" y="2636912"/>
            <a:ext cx="7494515" cy="3168352"/>
          </a:xfrm>
          <a:prstGeom prst="rect">
            <a:avLst/>
          </a:prstGeom>
        </p:spPr>
      </p:pic>
    </p:spTree>
    <p:extLst>
      <p:ext uri="{BB962C8B-B14F-4D97-AF65-F5344CB8AC3E}">
        <p14:creationId xmlns:p14="http://schemas.microsoft.com/office/powerpoint/2010/main" val="4265562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467544" y="3415308"/>
            <a:ext cx="5256584" cy="2369880"/>
          </a:xfrm>
          <a:prstGeom prst="rect">
            <a:avLst/>
          </a:prstGeom>
        </p:spPr>
        <p:txBody>
          <a:bodyPr wrap="square">
            <a:spAutoFit/>
          </a:bodyPr>
          <a:lstStyle/>
          <a:p>
            <a:r>
              <a:rPr lang="tr-TR" b="1" dirty="0"/>
              <a:t>26.09.2018 BÜ İnşaat </a:t>
            </a:r>
            <a:r>
              <a:rPr lang="tr-TR" b="1" dirty="0" smtClean="0"/>
              <a:t>Mühendisliği Bölümünde</a:t>
            </a:r>
          </a:p>
          <a:p>
            <a:r>
              <a:rPr lang="tr-TR" b="1" dirty="0" smtClean="0"/>
              <a:t>AHŞAP </a:t>
            </a:r>
            <a:r>
              <a:rPr lang="tr-TR" b="1" dirty="0"/>
              <a:t>YAPILAR DERSİ BAŞLADI</a:t>
            </a:r>
            <a:endParaRPr lang="tr-TR" dirty="0"/>
          </a:p>
          <a:p>
            <a:r>
              <a:rPr lang="tr-TR" sz="1600" dirty="0"/>
              <a:t>Derneklerimiz TORİD ve UAB  girişimleri, Erol </a:t>
            </a:r>
            <a:r>
              <a:rPr lang="tr-TR" sz="1600" dirty="0" err="1"/>
              <a:t>Karacabeyli’nin</a:t>
            </a:r>
            <a:r>
              <a:rPr lang="tr-TR" sz="1600" dirty="0"/>
              <a:t> tavsiyeleri, BÜ Rektörü </a:t>
            </a:r>
            <a:r>
              <a:rPr lang="tr-TR" sz="1600" dirty="0" err="1"/>
              <a:t>Prof</a:t>
            </a:r>
            <a:r>
              <a:rPr lang="tr-TR" sz="1600" dirty="0"/>
              <a:t> Dr. Mehmet Özkan ve İnşaat Müh. Fakültesi Bölüm Başkanı Prof. Dr. Hilmi </a:t>
            </a:r>
            <a:r>
              <a:rPr lang="tr-TR" sz="1600" dirty="0" err="1"/>
              <a:t>Luş’un</a:t>
            </a:r>
            <a:r>
              <a:rPr lang="tr-TR" sz="1600" dirty="0"/>
              <a:t> destek ve gayretleri, </a:t>
            </a:r>
            <a:r>
              <a:rPr lang="tr-TR" sz="1600" dirty="0" smtClean="0"/>
              <a:t>Sektörün aidat dışı </a:t>
            </a:r>
            <a:r>
              <a:rPr lang="tr-TR" sz="1600" dirty="0"/>
              <a:t>maddi katkıları ile İtalya Venedik </a:t>
            </a:r>
            <a:r>
              <a:rPr lang="tr-TR" sz="1600" dirty="0" err="1"/>
              <a:t>Ünüversitesinden</a:t>
            </a:r>
            <a:r>
              <a:rPr lang="tr-TR" sz="1600" dirty="0"/>
              <a:t> Ahşap Yapılar konusunda uluslararası haklı bir üne sahip Prof. </a:t>
            </a:r>
            <a:r>
              <a:rPr lang="tr-TR" sz="1600" dirty="0" err="1"/>
              <a:t>Ario</a:t>
            </a:r>
            <a:r>
              <a:rPr lang="tr-TR" sz="1600" dirty="0"/>
              <a:t> </a:t>
            </a:r>
            <a:r>
              <a:rPr lang="tr-TR" sz="1600" dirty="0" err="1" smtClean="0"/>
              <a:t>Ceccotti</a:t>
            </a:r>
            <a:r>
              <a:rPr lang="tr-TR" sz="1600" dirty="0" smtClean="0"/>
              <a:t> </a:t>
            </a:r>
            <a:r>
              <a:rPr lang="tr-TR" sz="1600" dirty="0"/>
              <a:t>2018-2019 döneminde derslere başlamıştır.</a:t>
            </a:r>
          </a:p>
        </p:txBody>
      </p:sp>
      <p:pic>
        <p:nvPicPr>
          <p:cNvPr id="3" name="Resim 2"/>
          <p:cNvPicPr>
            <a:picLocks noChangeAspect="1"/>
          </p:cNvPicPr>
          <p:nvPr/>
        </p:nvPicPr>
        <p:blipFill rotWithShape="1">
          <a:blip r:embed="rId4" cstate="print">
            <a:extLst>
              <a:ext uri="{28A0092B-C50C-407E-A947-70E740481C1C}">
                <a14:useLocalDpi xmlns:a14="http://schemas.microsoft.com/office/drawing/2010/main" val="0"/>
              </a:ext>
            </a:extLst>
          </a:blip>
          <a:srcRect t="3979" b="14013"/>
          <a:stretch/>
        </p:blipFill>
        <p:spPr>
          <a:xfrm>
            <a:off x="251520" y="692696"/>
            <a:ext cx="5307442" cy="2448272"/>
          </a:xfrm>
          <a:prstGeom prst="rect">
            <a:avLst/>
          </a:prstGeom>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4267" y="1052736"/>
            <a:ext cx="2657894" cy="4725144"/>
          </a:xfrm>
          <a:prstGeom prst="rect">
            <a:avLst/>
          </a:prstGeom>
        </p:spPr>
      </p:pic>
    </p:spTree>
    <p:extLst>
      <p:ext uri="{BB962C8B-B14F-4D97-AF65-F5344CB8AC3E}">
        <p14:creationId xmlns:p14="http://schemas.microsoft.com/office/powerpoint/2010/main" val="598513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761" y="476672"/>
            <a:ext cx="4013772" cy="5678191"/>
          </a:xfrm>
          <a:prstGeom prst="rect">
            <a:avLst/>
          </a:prstGeom>
        </p:spPr>
      </p:pic>
      <p:sp>
        <p:nvSpPr>
          <p:cNvPr id="3" name="Metin kutusu 2"/>
          <p:cNvSpPr txBox="1"/>
          <p:nvPr/>
        </p:nvSpPr>
        <p:spPr>
          <a:xfrm>
            <a:off x="5436096" y="1161331"/>
            <a:ext cx="2952328" cy="24622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tr-TR" sz="2000" b="0" i="0" u="none" strike="noStrike" cap="none" spc="0" normalizeH="0" baseline="0" dirty="0" smtClean="0">
                <a:ln>
                  <a:noFill/>
                </a:ln>
                <a:solidFill>
                  <a:schemeClr val="accent4"/>
                </a:solidFill>
                <a:effectLst/>
                <a:uFillTx/>
                <a:latin typeface="Helvetica"/>
                <a:ea typeface="Helvetica"/>
                <a:cs typeface="Helvetica"/>
                <a:sym typeface="Helvetica"/>
              </a:rPr>
              <a:t>YILIN EĞİTİM FAALİYETİ</a:t>
            </a:r>
          </a:p>
          <a:p>
            <a:pPr marL="0" marR="0" indent="0" algn="l" defTabSz="457200" rtl="0" fontAlgn="auto" latinLnBrk="0" hangingPunct="0">
              <a:lnSpc>
                <a:spcPct val="100000"/>
              </a:lnSpc>
              <a:spcBef>
                <a:spcPts val="0"/>
              </a:spcBef>
              <a:spcAft>
                <a:spcPts val="0"/>
              </a:spcAft>
              <a:buClrTx/>
              <a:buSzTx/>
              <a:buFontTx/>
              <a:buNone/>
              <a:tabLst/>
            </a:pPr>
            <a:endParaRPr kumimoji="0" lang="tr-TR" sz="2000" b="0" i="0" u="none" strike="noStrike" cap="none" spc="0" normalizeH="0" baseline="0" dirty="0" smtClean="0">
              <a:ln>
                <a:noFill/>
              </a:ln>
              <a:solidFill>
                <a:schemeClr val="accent4"/>
              </a:solidFill>
              <a:effectLst/>
              <a:uFillTx/>
              <a:latin typeface="Helvetica"/>
              <a:ea typeface="Helvetica"/>
              <a:cs typeface="Helvetica"/>
              <a:sym typeface="Helvetica"/>
            </a:endParaRPr>
          </a:p>
          <a:p>
            <a:pPr marL="0" marR="0" indent="0" algn="l" defTabSz="457200" rtl="0" fontAlgn="auto" latinLnBrk="0" hangingPunct="0">
              <a:lnSpc>
                <a:spcPct val="100000"/>
              </a:lnSpc>
              <a:spcBef>
                <a:spcPts val="0"/>
              </a:spcBef>
              <a:spcAft>
                <a:spcPts val="0"/>
              </a:spcAft>
              <a:buClrTx/>
              <a:buSzTx/>
              <a:buFontTx/>
              <a:buNone/>
              <a:tabLst/>
            </a:pPr>
            <a:r>
              <a:rPr lang="tr-TR" sz="2000" dirty="0" smtClean="0">
                <a:solidFill>
                  <a:schemeClr val="accent4"/>
                </a:solidFill>
                <a:latin typeface="Helvetica"/>
                <a:ea typeface="Helvetica"/>
                <a:cs typeface="Helvetica"/>
                <a:sym typeface="Helvetica"/>
              </a:rPr>
              <a:t>Prof. </a:t>
            </a:r>
            <a:r>
              <a:rPr lang="tr-TR" sz="2000" dirty="0" err="1" smtClean="0">
                <a:solidFill>
                  <a:schemeClr val="accent4"/>
                </a:solidFill>
                <a:latin typeface="Helvetica"/>
                <a:ea typeface="Helvetica"/>
                <a:cs typeface="Helvetica"/>
                <a:sym typeface="Helvetica"/>
              </a:rPr>
              <a:t>Ario</a:t>
            </a:r>
            <a:r>
              <a:rPr lang="tr-TR" sz="2000" dirty="0" smtClean="0">
                <a:solidFill>
                  <a:schemeClr val="accent4"/>
                </a:solidFill>
                <a:latin typeface="Helvetica"/>
                <a:ea typeface="Helvetica"/>
                <a:cs typeface="Helvetica"/>
                <a:sym typeface="Helvetica"/>
              </a:rPr>
              <a:t> </a:t>
            </a:r>
            <a:r>
              <a:rPr lang="tr-TR" sz="2000" dirty="0" err="1" smtClean="0">
                <a:solidFill>
                  <a:schemeClr val="accent4"/>
                </a:solidFill>
                <a:latin typeface="Helvetica"/>
                <a:ea typeface="Helvetica"/>
                <a:cs typeface="Helvetica"/>
                <a:sym typeface="Helvetica"/>
              </a:rPr>
              <a:t>CECCOTTİ’nin</a:t>
            </a:r>
            <a:r>
              <a:rPr lang="tr-TR" sz="2000" dirty="0">
                <a:solidFill>
                  <a:schemeClr val="accent4"/>
                </a:solidFill>
                <a:latin typeface="Helvetica"/>
                <a:ea typeface="Helvetica"/>
                <a:cs typeface="Helvetica"/>
                <a:sym typeface="Helvetica"/>
              </a:rPr>
              <a:t> </a:t>
            </a:r>
            <a:r>
              <a:rPr lang="tr-TR" sz="2000" dirty="0" smtClean="0">
                <a:solidFill>
                  <a:schemeClr val="accent4"/>
                </a:solidFill>
                <a:latin typeface="Helvetica"/>
                <a:ea typeface="Helvetica"/>
                <a:cs typeface="Helvetica"/>
                <a:sym typeface="Helvetica"/>
              </a:rPr>
              <a:t>gayretleri ve teşviki ile yüzlerce öğrencinin gündemine Ahşabı dahil edebilme imkanı doğdu. Teşekkürler </a:t>
            </a:r>
            <a:r>
              <a:rPr lang="tr-TR" sz="2000" dirty="0" err="1" smtClean="0">
                <a:solidFill>
                  <a:schemeClr val="accent4"/>
                </a:solidFill>
                <a:latin typeface="Helvetica"/>
                <a:ea typeface="Helvetica"/>
                <a:cs typeface="Helvetica"/>
                <a:sym typeface="Helvetica"/>
              </a:rPr>
              <a:t>Ario</a:t>
            </a:r>
            <a:r>
              <a:rPr lang="tr-TR" sz="2000" dirty="0" smtClean="0">
                <a:solidFill>
                  <a:schemeClr val="accent4"/>
                </a:solidFill>
                <a:latin typeface="Helvetica"/>
                <a:ea typeface="Helvetica"/>
                <a:cs typeface="Helvetica"/>
                <a:sym typeface="Helvetica"/>
              </a:rPr>
              <a:t> Hoca.</a:t>
            </a:r>
            <a:endParaRPr kumimoji="0" lang="tr-TR" sz="2000" b="0" i="0" u="none" strike="noStrike" cap="none" spc="0" normalizeH="0" baseline="0" dirty="0">
              <a:ln>
                <a:noFill/>
              </a:ln>
              <a:solidFill>
                <a:schemeClr val="accent4"/>
              </a:solidFill>
              <a:effectLst/>
              <a:uFillTx/>
              <a:latin typeface="Helvetica"/>
              <a:ea typeface="Helvetica"/>
              <a:cs typeface="Helvetica"/>
              <a:sym typeface="Helvetica"/>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827" y="3789040"/>
            <a:ext cx="2365823" cy="2365823"/>
          </a:xfrm>
          <a:prstGeom prst="rect">
            <a:avLst/>
          </a:prstGeom>
        </p:spPr>
      </p:pic>
    </p:spTree>
    <p:extLst>
      <p:ext uri="{BB962C8B-B14F-4D97-AF65-F5344CB8AC3E}">
        <p14:creationId xmlns:p14="http://schemas.microsoft.com/office/powerpoint/2010/main" val="1293331474"/>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202398"/>
            <a:ext cx="5436096" cy="3057804"/>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501008"/>
            <a:ext cx="4236064" cy="2995044"/>
          </a:xfrm>
          <a:prstGeom prst="rect">
            <a:avLst/>
          </a:prstGeom>
        </p:spPr>
      </p:pic>
      <p:sp>
        <p:nvSpPr>
          <p:cNvPr id="4" name="Metin kutusu 3"/>
          <p:cNvSpPr txBox="1"/>
          <p:nvPr/>
        </p:nvSpPr>
        <p:spPr>
          <a:xfrm>
            <a:off x="1881043" y="4509120"/>
            <a:ext cx="106439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tr-TR" sz="1400" b="0" i="0" u="none" strike="noStrike" cap="none" spc="0" normalizeH="0" baseline="0" dirty="0" smtClean="0">
                <a:ln>
                  <a:noFill/>
                </a:ln>
                <a:solidFill>
                  <a:schemeClr val="accent4"/>
                </a:solidFill>
                <a:effectLst/>
                <a:uFillTx/>
                <a:latin typeface="Gabriola" pitchFamily="82" charset="0"/>
                <a:ea typeface="Helvetica"/>
                <a:cs typeface="Helvetica"/>
                <a:sym typeface="Helvetica"/>
              </a:rPr>
              <a:t>Ömer Asım Şişman</a:t>
            </a:r>
            <a:endParaRPr kumimoji="0" lang="tr-TR" sz="1400" b="0" i="0" u="none" strike="noStrike" cap="none" spc="0" normalizeH="0" baseline="0" dirty="0">
              <a:ln>
                <a:noFill/>
              </a:ln>
              <a:solidFill>
                <a:schemeClr val="accent4"/>
              </a:solidFill>
              <a:effectLst/>
              <a:uFillTx/>
              <a:latin typeface="Gabriola" pitchFamily="82" charset="0"/>
              <a:ea typeface="Helvetica"/>
              <a:cs typeface="Helvetica"/>
              <a:sym typeface="Helvetica"/>
            </a:endParaRPr>
          </a:p>
        </p:txBody>
      </p:sp>
      <p:sp>
        <p:nvSpPr>
          <p:cNvPr id="5" name="Metin kutusu 4"/>
          <p:cNvSpPr txBox="1"/>
          <p:nvPr/>
        </p:nvSpPr>
        <p:spPr>
          <a:xfrm>
            <a:off x="5220072" y="4139788"/>
            <a:ext cx="2736304" cy="1231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tr-TR" sz="2000" b="0" i="0" u="none" strike="noStrike" cap="none" spc="0" normalizeH="0" baseline="0" dirty="0" smtClean="0">
                <a:ln>
                  <a:noFill/>
                </a:ln>
                <a:solidFill>
                  <a:schemeClr val="accent4"/>
                </a:solidFill>
                <a:effectLst/>
                <a:uFillTx/>
                <a:latin typeface="Helvetica"/>
                <a:ea typeface="Helvetica"/>
                <a:cs typeface="Helvetica"/>
                <a:sym typeface="Helvetica"/>
              </a:rPr>
              <a:t>120 den fazla öğrenci ve ilgili 5 </a:t>
            </a:r>
            <a:r>
              <a:rPr kumimoji="0" lang="tr-TR" sz="2000" b="0" i="0" u="none" strike="noStrike" cap="none" spc="0" normalizeH="0" baseline="0" dirty="0" smtClean="0">
                <a:ln>
                  <a:noFill/>
                </a:ln>
                <a:solidFill>
                  <a:schemeClr val="accent4"/>
                </a:solidFill>
                <a:effectLst/>
                <a:uFillTx/>
                <a:latin typeface="Helvetica"/>
                <a:ea typeface="Helvetica"/>
                <a:cs typeface="Helvetica"/>
                <a:sym typeface="Helvetica"/>
              </a:rPr>
              <a:t>hafta </a:t>
            </a:r>
            <a:r>
              <a:rPr kumimoji="0" lang="tr-TR" sz="2000" b="0" i="0" u="none" strike="noStrike" cap="none" spc="0" normalizeH="0" baseline="0" dirty="0" smtClean="0">
                <a:ln>
                  <a:noFill/>
                </a:ln>
                <a:solidFill>
                  <a:schemeClr val="accent4"/>
                </a:solidFill>
                <a:effectLst/>
                <a:uFillTx/>
                <a:latin typeface="Helvetica"/>
                <a:ea typeface="Helvetica"/>
                <a:cs typeface="Helvetica"/>
                <a:sym typeface="Helvetica"/>
              </a:rPr>
              <a:t>boyunca derslere katılarak sertifikalarını aldılar.</a:t>
            </a:r>
            <a:endParaRPr kumimoji="0" lang="tr-TR" sz="2000" b="0" i="0" u="none" strike="noStrike" cap="none" spc="0" normalizeH="0" baseline="0" dirty="0">
              <a:ln>
                <a:noFill/>
              </a:ln>
              <a:solidFill>
                <a:schemeClr val="accent4"/>
              </a:solidFill>
              <a:effectLst/>
              <a:uFillTx/>
              <a:latin typeface="Helvetica"/>
              <a:ea typeface="Helvetica"/>
              <a:cs typeface="Helvetica"/>
              <a:sym typeface="Helvetica"/>
            </a:endParaRPr>
          </a:p>
        </p:txBody>
      </p:sp>
      <p:sp>
        <p:nvSpPr>
          <p:cNvPr id="6" name="Metin kutusu 5"/>
          <p:cNvSpPr txBox="1"/>
          <p:nvPr/>
        </p:nvSpPr>
        <p:spPr>
          <a:xfrm>
            <a:off x="467543" y="620688"/>
            <a:ext cx="2477893" cy="2154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tr-TR" sz="2000" b="0" i="0" u="none" strike="noStrike" cap="none" spc="0" normalizeH="0" baseline="0" dirty="0" smtClean="0">
                <a:ln>
                  <a:noFill/>
                </a:ln>
                <a:solidFill>
                  <a:schemeClr val="accent4"/>
                </a:solidFill>
                <a:effectLst/>
                <a:uFillTx/>
                <a:latin typeface="Helvetica"/>
                <a:ea typeface="Helvetica"/>
                <a:cs typeface="Helvetica"/>
                <a:sym typeface="Helvetica"/>
              </a:rPr>
              <a:t>Hocalarımıza, OGM İstanbul Bölge Müdürümüz ve İşletme Müdürümüze ve mesai arkadaşlarına teşekkür ediyoruz.</a:t>
            </a:r>
            <a:endParaRPr kumimoji="0" lang="tr-TR" sz="2000" b="0" i="0" u="none" strike="noStrike" cap="none" spc="0" normalizeH="0" baseline="0" dirty="0">
              <a:ln>
                <a:noFill/>
              </a:ln>
              <a:solidFill>
                <a:schemeClr val="accent4"/>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80878379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0512" y="293672"/>
            <a:ext cx="792088" cy="677130"/>
          </a:xfrm>
          <a:prstGeom prst="rect">
            <a:avLst/>
          </a:prstGeom>
        </p:spPr>
      </p:pic>
      <p:sp>
        <p:nvSpPr>
          <p:cNvPr id="4" name="Dikdörtgen 3"/>
          <p:cNvSpPr/>
          <p:nvPr/>
        </p:nvSpPr>
        <p:spPr>
          <a:xfrm>
            <a:off x="537639" y="474345"/>
            <a:ext cx="7908917" cy="3139321"/>
          </a:xfrm>
          <a:prstGeom prst="rect">
            <a:avLst/>
          </a:prstGeom>
        </p:spPr>
        <p:txBody>
          <a:bodyPr wrap="square">
            <a:spAutoFit/>
          </a:bodyPr>
          <a:lstStyle/>
          <a:p>
            <a:r>
              <a:rPr lang="tr-TR" b="1" dirty="0">
                <a:latin typeface="Calibri" pitchFamily="34" charset="0"/>
              </a:rPr>
              <a:t>1- Kamu ve Sektör işbirliği:</a:t>
            </a:r>
            <a:endParaRPr lang="tr-TR" b="1" dirty="0" smtClean="0">
              <a:latin typeface="Calibri" pitchFamily="34" charset="0"/>
            </a:endParaRPr>
          </a:p>
          <a:p>
            <a:endParaRPr lang="tr-TR" b="1" dirty="0">
              <a:latin typeface="Calibri" pitchFamily="34" charset="0"/>
            </a:endParaRPr>
          </a:p>
          <a:p>
            <a:r>
              <a:rPr lang="tr-TR" b="1" dirty="0" err="1" smtClean="0">
                <a:latin typeface="Calibri" pitchFamily="34" charset="0"/>
              </a:rPr>
              <a:t>Su</a:t>
            </a:r>
            <a:r>
              <a:rPr lang="tr-TR" b="1" dirty="0" err="1">
                <a:latin typeface="Calibri" pitchFamily="34" charset="0"/>
              </a:rPr>
              <a:t>̈rdürülebilir</a:t>
            </a:r>
            <a:r>
              <a:rPr lang="tr-TR" b="1" dirty="0">
                <a:latin typeface="Calibri" pitchFamily="34" charset="0"/>
              </a:rPr>
              <a:t> Kalkınma Hedefleri(SDG-SKH) </a:t>
            </a:r>
            <a:r>
              <a:rPr lang="tr-TR" b="1" dirty="0" smtClean="0">
                <a:latin typeface="Calibri" pitchFamily="34" charset="0"/>
              </a:rPr>
              <a:t>toplantıları</a:t>
            </a:r>
          </a:p>
          <a:p>
            <a:endParaRPr lang="tr-TR" dirty="0">
              <a:latin typeface="Calibri" pitchFamily="34" charset="0"/>
            </a:endParaRPr>
          </a:p>
          <a:p>
            <a:r>
              <a:rPr lang="tr-TR" dirty="0">
                <a:latin typeface="Calibri" pitchFamily="34" charset="0"/>
              </a:rPr>
              <a:t>2 Mayıs 2017 </a:t>
            </a:r>
            <a:r>
              <a:rPr lang="tr-TR" dirty="0" smtClean="0">
                <a:latin typeface="Calibri" pitchFamily="34" charset="0"/>
              </a:rPr>
              <a:t>den başlayarak  "</a:t>
            </a:r>
            <a:r>
              <a:rPr lang="tr-TR" dirty="0" err="1">
                <a:latin typeface="Calibri" pitchFamily="34" charset="0"/>
              </a:rPr>
              <a:t>Sürdürülebilir</a:t>
            </a:r>
            <a:r>
              <a:rPr lang="tr-TR" dirty="0">
                <a:latin typeface="Calibri" pitchFamily="34" charset="0"/>
              </a:rPr>
              <a:t> Kalkınma Hedefleri Kapsamında </a:t>
            </a:r>
            <a:r>
              <a:rPr lang="tr-TR" dirty="0" err="1">
                <a:latin typeface="Calibri" pitchFamily="34" charset="0"/>
              </a:rPr>
              <a:t>Türkiye'nin</a:t>
            </a:r>
            <a:r>
              <a:rPr lang="tr-TR" dirty="0">
                <a:latin typeface="Calibri" pitchFamily="34" charset="0"/>
              </a:rPr>
              <a:t> Mevcut Durum Analizi Projesi" </a:t>
            </a:r>
            <a:r>
              <a:rPr lang="tr-TR" dirty="0" smtClean="0">
                <a:latin typeface="Calibri" pitchFamily="34" charset="0"/>
              </a:rPr>
              <a:t>çalışmalarına aktif katılım sağlanmıştır. </a:t>
            </a:r>
          </a:p>
          <a:p>
            <a:r>
              <a:rPr lang="tr-TR" dirty="0" smtClean="0">
                <a:latin typeface="Calibri" pitchFamily="34" charset="0"/>
              </a:rPr>
              <a:t>Toplantılarda ve yazılı ortamlarda derneklerimizin görüşlerini özellikle aşağıdaki hedefler bağlamında aktarma fırsatı bulduk. Bu hedefler için Ormancılık ve Orman ürünleri çok önemli sürdürülebilir kalkınma(İstihdam ve Katma Değer) fırsatları sunmaktadır. </a:t>
            </a:r>
          </a:p>
          <a:p>
            <a:r>
              <a:rPr lang="tr-TR" dirty="0" smtClean="0">
                <a:latin typeface="Calibri" pitchFamily="34" charset="0"/>
              </a:rPr>
              <a:t>Bu konularda yapılacak çalışmalara katkı vermeye hazırız.</a:t>
            </a:r>
            <a:endParaRPr lang="tr-TR" dirty="0">
              <a:latin typeface="Calibri" pitchFamily="34"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442651"/>
            <a:ext cx="1396752" cy="1393115"/>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6477" y="4402447"/>
            <a:ext cx="1436779" cy="1433038"/>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5451" y="4404985"/>
            <a:ext cx="1468760" cy="1468760"/>
          </a:xfrm>
          <a:prstGeom prst="rect">
            <a:avLst/>
          </a:prstGeom>
        </p:spPr>
      </p:pic>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5696" y="4437888"/>
            <a:ext cx="1397878" cy="1397878"/>
          </a:xfrm>
          <a:prstGeom prst="rect">
            <a:avLst/>
          </a:prstGeom>
        </p:spPr>
      </p:pic>
      <p:pic>
        <p:nvPicPr>
          <p:cNvPr id="17" name="Resim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1155" y="3798223"/>
            <a:ext cx="2664296" cy="2681970"/>
          </a:xfrm>
          <a:prstGeom prst="rect">
            <a:avLst/>
          </a:prstGeom>
        </p:spPr>
      </p:pic>
    </p:spTree>
    <p:extLst>
      <p:ext uri="{BB962C8B-B14F-4D97-AF65-F5344CB8AC3E}">
        <p14:creationId xmlns:p14="http://schemas.microsoft.com/office/powerpoint/2010/main" val="979779569"/>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371" y="5416166"/>
            <a:ext cx="1467290" cy="1254338"/>
          </a:xfrm>
          <a:prstGeom prst="rect">
            <a:avLst/>
          </a:prstGeom>
        </p:spPr>
      </p:pic>
      <p:pic>
        <p:nvPicPr>
          <p:cNvPr id="7" name="FC48A0C8-25BC-4D95-ADD5-6C165142438D-L0-001.jpeg" descr="FC48A0C8-25BC-4D95-ADD5-6C165142438D-L0-001.jpeg">
            <a:extLst>
              <a:ext uri="{FF2B5EF4-FFF2-40B4-BE49-F238E27FC236}">
                <a16:creationId xmlns="" xmlns:a16="http://schemas.microsoft.com/office/drawing/2014/main" id="{32FD1926-E5AA-4FF7-8483-49583671B7EB}"/>
              </a:ext>
            </a:extLst>
          </p:cNvPr>
          <p:cNvPicPr>
            <a:picLocks noChangeAspect="1"/>
          </p:cNvPicPr>
          <p:nvPr/>
        </p:nvPicPr>
        <p:blipFill>
          <a:blip r:embed="rId4">
            <a:extLst/>
          </a:blip>
          <a:stretch>
            <a:fillRect/>
          </a:stretch>
        </p:blipFill>
        <p:spPr>
          <a:xfrm>
            <a:off x="-36512" y="1627161"/>
            <a:ext cx="9180512" cy="2989405"/>
          </a:xfrm>
          <a:prstGeom prst="rect">
            <a:avLst/>
          </a:prstGeom>
          <a:ln w="12700">
            <a:miter lim="400000"/>
          </a:ln>
        </p:spPr>
      </p:pic>
      <p:sp>
        <p:nvSpPr>
          <p:cNvPr id="9" name="Eşrefoğlu İsa Bey Camii Beyşehir…">
            <a:extLst>
              <a:ext uri="{FF2B5EF4-FFF2-40B4-BE49-F238E27FC236}">
                <a16:creationId xmlns="" xmlns:a16="http://schemas.microsoft.com/office/drawing/2014/main" id="{65E0C311-046D-44AD-A307-C1221A634C54}"/>
              </a:ext>
            </a:extLst>
          </p:cNvPr>
          <p:cNvSpPr txBox="1">
            <a:spLocks/>
          </p:cNvSpPr>
          <p:nvPr/>
        </p:nvSpPr>
        <p:spPr>
          <a:xfrm>
            <a:off x="0" y="4647077"/>
            <a:ext cx="3347864" cy="2940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fontScale="85000" lnSpcReduction="20000"/>
          </a:bodyPr>
          <a:lst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9pPr>
          </a:lstStyle>
          <a:p>
            <a:pPr marL="0" marR="0" lvl="0" indent="0" algn="l" defTabSz="457200" rtl="0" eaLnBrk="1" fontAlgn="auto" latinLnBrk="0" hangingPunct="1">
              <a:lnSpc>
                <a:spcPct val="100000"/>
              </a:lnSpc>
              <a:spcBef>
                <a:spcPts val="0"/>
              </a:spcBef>
              <a:spcAft>
                <a:spcPts val="0"/>
              </a:spcAft>
              <a:buClrTx/>
              <a:buSzTx/>
              <a:buFontTx/>
              <a:buNone/>
              <a:tabLst/>
              <a:defRPr sz="2800" i="1">
                <a:solidFill>
                  <a:srgbClr val="88885A">
                    <a:hueOff val="189194"/>
                    <a:satOff val="4059"/>
                    <a:lumOff val="-14040"/>
                  </a:srgbClr>
                </a:solidFill>
                <a:uFill>
                  <a:solidFill>
                    <a:srgbClr val="000000"/>
                  </a:solidFill>
                </a:uFill>
                <a:latin typeface="Helvetica Neue"/>
                <a:ea typeface="Helvetica Neue"/>
                <a:cs typeface="Helvetica Neue"/>
                <a:sym typeface="Helvetica Neue"/>
              </a:defRPr>
            </a:pPr>
            <a:r>
              <a:rPr kumimoji="0" lang="tr-TR" sz="1800" b="0" i="1" u="none" strike="noStrike" kern="0" cap="none" spc="0" normalizeH="0" baseline="0" noProof="0" dirty="0">
                <a:ln>
                  <a:noFill/>
                </a:ln>
                <a:solidFill>
                  <a:srgbClr val="88885A">
                    <a:hueOff val="189194"/>
                    <a:satOff val="4059"/>
                    <a:lumOff val="-14040"/>
                  </a:srgbClr>
                </a:solidFill>
                <a:effectLst/>
                <a:uLnTx/>
                <a:uFill>
                  <a:solidFill>
                    <a:srgbClr val="000000"/>
                  </a:solidFill>
                </a:uFill>
                <a:latin typeface="Helvetica Neue"/>
                <a:ea typeface="Helvetica Neue"/>
                <a:cs typeface="Helvetica Neue"/>
                <a:sym typeface="Helvetica Neue"/>
              </a:rPr>
              <a:t>Eşrefoğlu İsa Bey Camii Beyşehir</a:t>
            </a:r>
          </a:p>
          <a:p>
            <a:pPr marL="0" marR="0" lvl="0" indent="0" algn="l" defTabSz="457200" rtl="0" eaLnBrk="1" fontAlgn="auto" latinLnBrk="0" hangingPunct="1">
              <a:lnSpc>
                <a:spcPct val="100000"/>
              </a:lnSpc>
              <a:spcBef>
                <a:spcPts val="0"/>
              </a:spcBef>
              <a:spcAft>
                <a:spcPts val="0"/>
              </a:spcAft>
              <a:buClrTx/>
              <a:buSzTx/>
              <a:buFontTx/>
              <a:buNone/>
              <a:tabLst/>
              <a:defRPr sz="2800" i="1">
                <a:solidFill>
                  <a:srgbClr val="88885A">
                    <a:hueOff val="189194"/>
                    <a:satOff val="4059"/>
                    <a:lumOff val="-14040"/>
                  </a:srgbClr>
                </a:solidFill>
                <a:uFill>
                  <a:solidFill>
                    <a:srgbClr val="000000"/>
                  </a:solidFill>
                </a:uFill>
                <a:latin typeface="Helvetica Neue"/>
                <a:ea typeface="Helvetica Neue"/>
                <a:cs typeface="Helvetica Neue"/>
                <a:sym typeface="Helvetica Neue"/>
              </a:defRPr>
            </a:pPr>
            <a:endParaRPr kumimoji="0" lang="tr-TR" sz="2800" b="0" i="1" u="none" strike="noStrike" kern="0" cap="none" spc="0" normalizeH="0" baseline="0" noProof="0" dirty="0">
              <a:ln>
                <a:noFill/>
              </a:ln>
              <a:solidFill>
                <a:srgbClr val="88885A">
                  <a:hueOff val="189194"/>
                  <a:satOff val="4059"/>
                  <a:lumOff val="-14040"/>
                </a:srgbClr>
              </a:solidFill>
              <a:effectLst/>
              <a:uLnTx/>
              <a:uFill>
                <a:solidFill>
                  <a:srgbClr val="000000"/>
                </a:solidFill>
              </a:uFill>
              <a:latin typeface="Helvetica Neue"/>
              <a:ea typeface="Helvetica Neue"/>
              <a:cs typeface="Helvetica Neue"/>
              <a:sym typeface="Helvetica Neue"/>
            </a:endParaRPr>
          </a:p>
          <a:p>
            <a:pPr marL="0" marR="0" lvl="0" indent="0" algn="ctr" defTabSz="457200" rtl="0" eaLnBrk="1" fontAlgn="auto" latinLnBrk="0" hangingPunct="1">
              <a:lnSpc>
                <a:spcPct val="100000"/>
              </a:lnSpc>
              <a:spcBef>
                <a:spcPts val="0"/>
              </a:spcBef>
              <a:spcAft>
                <a:spcPts val="0"/>
              </a:spcAft>
              <a:buClrTx/>
              <a:buSzTx/>
              <a:buFontTx/>
              <a:buNone/>
              <a:tabLst/>
              <a:defRPr sz="6000">
                <a:solidFill>
                  <a:srgbClr val="88885A">
                    <a:hueOff val="189194"/>
                    <a:satOff val="4059"/>
                    <a:lumOff val="-14040"/>
                  </a:srgbClr>
                </a:solidFill>
                <a:uFill>
                  <a:solidFill>
                    <a:srgbClr val="000000"/>
                  </a:solidFill>
                </a:uFill>
                <a:latin typeface="Snell Roundhand"/>
                <a:ea typeface="Snell Roundhand"/>
                <a:cs typeface="Snell Roundhand"/>
                <a:sym typeface="Snell Roundhand"/>
              </a:defRPr>
            </a:pPr>
            <a:endParaRPr kumimoji="0" lang="tr-TR" sz="6000" b="0" i="0" u="none" strike="noStrike" kern="0" cap="none" spc="0" normalizeH="0" baseline="0" noProof="0" dirty="0">
              <a:ln>
                <a:noFill/>
              </a:ln>
              <a:solidFill>
                <a:srgbClr val="88885A">
                  <a:hueOff val="189194"/>
                  <a:satOff val="4059"/>
                  <a:lumOff val="-14040"/>
                </a:srgbClr>
              </a:solidFill>
              <a:effectLst/>
              <a:uLnTx/>
              <a:uFill>
                <a:solidFill>
                  <a:srgbClr val="000000"/>
                </a:solidFill>
              </a:uFill>
              <a:latin typeface="Snell Roundhand"/>
              <a:ea typeface="Snell Roundhand"/>
              <a:cs typeface="Snell Roundhand"/>
              <a:sym typeface="Snell Roundhand"/>
            </a:endParaRPr>
          </a:p>
        </p:txBody>
      </p:sp>
      <p:sp>
        <p:nvSpPr>
          <p:cNvPr id="13" name="Metin kutusu 12">
            <a:extLst>
              <a:ext uri="{FF2B5EF4-FFF2-40B4-BE49-F238E27FC236}">
                <a16:creationId xmlns="" xmlns:a16="http://schemas.microsoft.com/office/drawing/2014/main" id="{20EDDE27-440B-4CC5-B200-9823A188D8EE}"/>
              </a:ext>
            </a:extLst>
          </p:cNvPr>
          <p:cNvSpPr txBox="1"/>
          <p:nvPr/>
        </p:nvSpPr>
        <p:spPr>
          <a:xfrm>
            <a:off x="2843808" y="4941168"/>
            <a:ext cx="3744416" cy="584775"/>
          </a:xfrm>
          <a:prstGeom prst="rect">
            <a:avLst/>
          </a:prstGeom>
          <a:noFill/>
        </p:spPr>
        <p:txBody>
          <a:bodyPr wrap="square" rtlCol="0">
            <a:spAutoFit/>
          </a:bodyPr>
          <a:lstStyle/>
          <a:p>
            <a:r>
              <a:rPr lang="tr-TR" sz="3200" dirty="0" smtClean="0">
                <a:latin typeface="Lucida Calligraphy" pitchFamily="66" charset="0"/>
              </a:rPr>
              <a:t>Teşekkür Ederiz</a:t>
            </a:r>
            <a:endParaRPr lang="tr-TR" sz="3200" dirty="0">
              <a:latin typeface="Lucida Calligraphy" pitchFamily="66" charset="0"/>
            </a:endParaRPr>
          </a:p>
        </p:txBody>
      </p:sp>
      <p:sp>
        <p:nvSpPr>
          <p:cNvPr id="15" name="Sonuç olarak Ahşap geçmişin olduğu gibi geleceğinde vazgeçilemez bir Yapı Malzemesidir."/>
          <p:cNvSpPr txBox="1">
            <a:spLocks/>
          </p:cNvSpPr>
          <p:nvPr/>
        </p:nvSpPr>
        <p:spPr>
          <a:xfrm>
            <a:off x="436414" y="404664"/>
            <a:ext cx="8270079" cy="72008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dirty="0" smtClean="0">
                <a:solidFill>
                  <a:schemeClr val="tx1">
                    <a:lumMod val="65000"/>
                    <a:lumOff val="35000"/>
                  </a:schemeClr>
                </a:solidFill>
              </a:rPr>
              <a:t>Ahşap geçmişin olduğu gibi geleceğin de vazgeçilemez         Yapı Malzemesi olmaya devam edecektir.</a:t>
            </a:r>
          </a:p>
        </p:txBody>
      </p:sp>
    </p:spTree>
    <p:extLst>
      <p:ext uri="{BB962C8B-B14F-4D97-AF65-F5344CB8AC3E}">
        <p14:creationId xmlns:p14="http://schemas.microsoft.com/office/powerpoint/2010/main" val="4042331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260648"/>
            <a:ext cx="792088" cy="677130"/>
          </a:xfrm>
          <a:prstGeom prst="rect">
            <a:avLst/>
          </a:prstGeom>
        </p:spPr>
      </p:pic>
      <p:sp>
        <p:nvSpPr>
          <p:cNvPr id="2" name="Dikdörtgen 1"/>
          <p:cNvSpPr/>
          <p:nvPr/>
        </p:nvSpPr>
        <p:spPr>
          <a:xfrm>
            <a:off x="745661" y="476672"/>
            <a:ext cx="7740860" cy="3631763"/>
          </a:xfrm>
          <a:prstGeom prst="rect">
            <a:avLst/>
          </a:prstGeom>
        </p:spPr>
        <p:txBody>
          <a:bodyPr wrap="square">
            <a:spAutoFit/>
          </a:bodyPr>
          <a:lstStyle/>
          <a:p>
            <a:r>
              <a:rPr lang="tr-TR" sz="1600" b="1" dirty="0">
                <a:latin typeface="Calibri" pitchFamily="34" charset="0"/>
              </a:rPr>
              <a:t>1- Kamu ve Sektör işbirliği</a:t>
            </a:r>
            <a:r>
              <a:rPr lang="tr-TR" sz="1600" b="1" dirty="0" smtClean="0">
                <a:latin typeface="Calibri" pitchFamily="34" charset="0"/>
              </a:rPr>
              <a:t>:</a:t>
            </a:r>
          </a:p>
          <a:p>
            <a:endParaRPr lang="tr-TR" sz="1600" b="1" dirty="0" smtClean="0"/>
          </a:p>
          <a:p>
            <a:r>
              <a:rPr lang="tr-TR" sz="1600" b="1" dirty="0" smtClean="0"/>
              <a:t>13.05.2017 </a:t>
            </a:r>
            <a:r>
              <a:rPr lang="tr-TR" sz="1600" b="1" dirty="0"/>
              <a:t>TORİD EYLEM PLANI ÇALIŞTAYI </a:t>
            </a:r>
            <a:endParaRPr lang="tr-TR" sz="1400" dirty="0"/>
          </a:p>
          <a:p>
            <a:r>
              <a:rPr lang="tr-TR" sz="1400" dirty="0"/>
              <a:t>TORİD(Masif Ahşap sektörünün gelişimi için) Eylem Planı 1-2-3 </a:t>
            </a:r>
            <a:r>
              <a:rPr lang="tr-TR" sz="1400" dirty="0" err="1"/>
              <a:t>Çalıştayı</a:t>
            </a:r>
            <a:endParaRPr lang="tr-TR" sz="1400" dirty="0"/>
          </a:p>
          <a:p>
            <a:r>
              <a:rPr lang="tr-TR" sz="1400" dirty="0"/>
              <a:t>13 mayıs 2017 de </a:t>
            </a:r>
            <a:r>
              <a:rPr lang="tr-TR" sz="1400" dirty="0" err="1"/>
              <a:t>Green</a:t>
            </a:r>
            <a:r>
              <a:rPr lang="tr-TR" sz="1400" dirty="0"/>
              <a:t> Park Otel Pendik/İstanbul toplantı salonlarında yapılan ve Aralık 2016'da yapılan Arama konferansının devamı olarak gerçekleştirilen Eylem planı 1-2-3 </a:t>
            </a:r>
            <a:r>
              <a:rPr lang="tr-TR" sz="1400" dirty="0" err="1"/>
              <a:t>çalıştayına</a:t>
            </a:r>
            <a:r>
              <a:rPr lang="tr-TR" sz="1400" dirty="0"/>
              <a:t> Yönetim Kurulu üyelerimizin </a:t>
            </a:r>
            <a:r>
              <a:rPr lang="tr-TR" sz="1400" dirty="0" err="1"/>
              <a:t>yanısıra</a:t>
            </a:r>
            <a:r>
              <a:rPr lang="tr-TR" sz="1400" dirty="0"/>
              <a:t> değerli üyelerimiz, UAB </a:t>
            </a:r>
            <a:r>
              <a:rPr lang="tr-TR" sz="1400" dirty="0" err="1"/>
              <a:t>Yön.Kur</a:t>
            </a:r>
            <a:r>
              <a:rPr lang="tr-TR" sz="1400" dirty="0"/>
              <a:t> üye ve dernek üyeleri katılmış ve </a:t>
            </a:r>
            <a:r>
              <a:rPr lang="tr-TR" sz="1400" dirty="0" err="1"/>
              <a:t>çalıştaya</a:t>
            </a:r>
            <a:r>
              <a:rPr lang="tr-TR" sz="1400" dirty="0"/>
              <a:t> fikir ve görüşleriyle katkı sağlamışlardır. </a:t>
            </a:r>
            <a:r>
              <a:rPr lang="tr-TR" sz="1400" dirty="0" err="1"/>
              <a:t>Çalıştay</a:t>
            </a:r>
            <a:r>
              <a:rPr lang="tr-TR" sz="1400" dirty="0"/>
              <a:t> toplam 40 katılımcı ile gerçekleştirilmiştir.</a:t>
            </a:r>
          </a:p>
          <a:p>
            <a:r>
              <a:rPr lang="tr-TR" sz="1400" dirty="0"/>
              <a:t>Masif ahşap sektörünün gelişebilmesi için yapılması gereken faaliyet önerileri uygulanan önem ve zorluk ölçme yöntemi ile tasnif edilmiş ve 4 ana başlık altında toplanmıştır.</a:t>
            </a:r>
          </a:p>
          <a:p>
            <a:r>
              <a:rPr lang="tr-TR" sz="1400" b="1" dirty="0"/>
              <a:t>A) İLETİŞİM VE İŞBİRLİKLERİNİ ARTTIRMA KOMİTESİ </a:t>
            </a:r>
          </a:p>
          <a:p>
            <a:r>
              <a:rPr lang="tr-TR" sz="1400" b="1" dirty="0"/>
              <a:t>B) İNSAN KAYNAKLARI VE EĞİTİM KOMİTESİ </a:t>
            </a:r>
          </a:p>
          <a:p>
            <a:r>
              <a:rPr lang="tr-TR" sz="1400" b="1" dirty="0"/>
              <a:t>C) AHŞAP STANDARTLARI VE REKABETİ GÜÇLENDİRME KOMİTESİ</a:t>
            </a:r>
          </a:p>
          <a:p>
            <a:r>
              <a:rPr lang="tr-TR" sz="1400" b="1" dirty="0"/>
              <a:t>D) KAMU VE STK’LARLA İŞBİRLİKLERİ KOMİTESİ </a:t>
            </a:r>
          </a:p>
          <a:p>
            <a:r>
              <a:rPr lang="tr-TR" sz="1400" dirty="0"/>
              <a:t>Bu başlıklar altında yapılması gereken eylemler belirlenmiştir.</a:t>
            </a:r>
          </a:p>
          <a:p>
            <a:endParaRPr lang="tr-TR" sz="1400" dirty="0"/>
          </a:p>
        </p:txBody>
      </p:sp>
      <p:pic>
        <p:nvPicPr>
          <p:cNvPr id="3" name="Resim 2"/>
          <p:cNvPicPr>
            <a:picLocks noChangeAspect="1"/>
          </p:cNvPicPr>
          <p:nvPr/>
        </p:nvPicPr>
        <p:blipFill rotWithShape="1">
          <a:blip r:embed="rId4">
            <a:extLst>
              <a:ext uri="{28A0092B-C50C-407E-A947-70E740481C1C}">
                <a14:useLocalDpi xmlns:a14="http://schemas.microsoft.com/office/drawing/2010/main" val="0"/>
              </a:ext>
            </a:extLst>
          </a:blip>
          <a:srcRect t="31107" b="17931"/>
          <a:stretch/>
        </p:blipFill>
        <p:spPr>
          <a:xfrm>
            <a:off x="745661" y="4089556"/>
            <a:ext cx="6004327" cy="2285420"/>
          </a:xfrm>
          <a:prstGeom prst="rect">
            <a:avLst/>
          </a:prstGeom>
        </p:spPr>
      </p:pic>
      <p:pic>
        <p:nvPicPr>
          <p:cNvPr id="4" name="Resim 3"/>
          <p:cNvPicPr>
            <a:picLocks noChangeAspect="1"/>
          </p:cNvPicPr>
          <p:nvPr/>
        </p:nvPicPr>
        <p:blipFill rotWithShape="1">
          <a:blip r:embed="rId5" cstate="print">
            <a:extLst>
              <a:ext uri="{28A0092B-C50C-407E-A947-70E740481C1C}">
                <a14:useLocalDpi xmlns:a14="http://schemas.microsoft.com/office/drawing/2010/main" val="0"/>
              </a:ext>
            </a:extLst>
          </a:blip>
          <a:srcRect l="4838" t="8565"/>
          <a:stretch/>
        </p:blipFill>
        <p:spPr>
          <a:xfrm>
            <a:off x="6549280" y="4845581"/>
            <a:ext cx="2131172" cy="1529395"/>
          </a:xfrm>
          <a:prstGeom prst="rect">
            <a:avLst/>
          </a:prstGeom>
        </p:spPr>
      </p:pic>
    </p:spTree>
    <p:extLst>
      <p:ext uri="{BB962C8B-B14F-4D97-AF65-F5344CB8AC3E}">
        <p14:creationId xmlns:p14="http://schemas.microsoft.com/office/powerpoint/2010/main" val="1469968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917982" y="3429000"/>
            <a:ext cx="7288981" cy="3299878"/>
          </a:xfrm>
          <a:prstGeom prst="rect">
            <a:avLst/>
          </a:prstGeom>
        </p:spPr>
        <p:txBody>
          <a:bodyPr wrap="square">
            <a:spAutoFit/>
          </a:bodyPr>
          <a:lstStyle/>
          <a:p>
            <a:pPr>
              <a:lnSpc>
                <a:spcPct val="115000"/>
              </a:lnSpc>
              <a:spcAft>
                <a:spcPts val="1000"/>
              </a:spcAft>
            </a:pPr>
            <a:r>
              <a:rPr lang="tr-TR" sz="1600" b="1" dirty="0" smtClean="0">
                <a:solidFill>
                  <a:srgbClr val="500050"/>
                </a:solidFill>
                <a:ea typeface="Times New Roman"/>
                <a:cs typeface="Arial"/>
              </a:rPr>
              <a:t>22.05.2017 TOBB </a:t>
            </a:r>
            <a:r>
              <a:rPr lang="tr-TR" sz="1600" b="1" dirty="0">
                <a:solidFill>
                  <a:srgbClr val="500050"/>
                </a:solidFill>
                <a:ea typeface="Times New Roman"/>
                <a:cs typeface="Arial"/>
              </a:rPr>
              <a:t>Or. </a:t>
            </a:r>
            <a:r>
              <a:rPr lang="tr-TR" sz="1600" b="1" dirty="0" err="1">
                <a:solidFill>
                  <a:srgbClr val="500050"/>
                </a:solidFill>
                <a:ea typeface="Times New Roman"/>
                <a:cs typeface="Arial"/>
              </a:rPr>
              <a:t>Ür</a:t>
            </a:r>
            <a:r>
              <a:rPr lang="tr-TR" sz="1600" b="1" dirty="0">
                <a:solidFill>
                  <a:srgbClr val="500050"/>
                </a:solidFill>
                <a:ea typeface="Times New Roman"/>
                <a:cs typeface="Arial"/>
              </a:rPr>
              <a:t>. Sektör Meclisi Başkanı </a:t>
            </a:r>
            <a:r>
              <a:rPr lang="tr-TR" sz="1600" b="1" dirty="0" smtClean="0">
                <a:solidFill>
                  <a:srgbClr val="500050"/>
                </a:solidFill>
                <a:ea typeface="Times New Roman"/>
                <a:cs typeface="Arial"/>
              </a:rPr>
              <a:t>Saygı ve Şükranla andığımız Rahmetli Sn</a:t>
            </a:r>
            <a:r>
              <a:rPr lang="tr-TR" sz="1600" b="1" dirty="0">
                <a:solidFill>
                  <a:srgbClr val="500050"/>
                </a:solidFill>
                <a:ea typeface="Times New Roman"/>
                <a:cs typeface="Arial"/>
              </a:rPr>
              <a:t>. Ahmet </a:t>
            </a:r>
            <a:r>
              <a:rPr lang="tr-TR" sz="1600" b="1" dirty="0" smtClean="0">
                <a:solidFill>
                  <a:srgbClr val="500050"/>
                </a:solidFill>
                <a:ea typeface="Times New Roman"/>
                <a:cs typeface="Arial"/>
              </a:rPr>
              <a:t>Kahraman</a:t>
            </a:r>
            <a:r>
              <a:rPr lang="tr-TR" sz="1600" b="1" dirty="0">
                <a:solidFill>
                  <a:srgbClr val="500050"/>
                </a:solidFill>
                <a:ea typeface="Times New Roman"/>
                <a:cs typeface="Arial"/>
              </a:rPr>
              <a:t> </a:t>
            </a:r>
            <a:r>
              <a:rPr lang="tr-TR" sz="1600" b="1" dirty="0" smtClean="0">
                <a:solidFill>
                  <a:srgbClr val="500050"/>
                </a:solidFill>
                <a:ea typeface="Times New Roman"/>
                <a:cs typeface="Arial"/>
              </a:rPr>
              <a:t>ile  Tomruk </a:t>
            </a:r>
            <a:r>
              <a:rPr lang="tr-TR" sz="1600" b="1" dirty="0">
                <a:solidFill>
                  <a:srgbClr val="500050"/>
                </a:solidFill>
                <a:ea typeface="Times New Roman"/>
                <a:cs typeface="Arial"/>
              </a:rPr>
              <a:t>satışında </a:t>
            </a:r>
            <a:r>
              <a:rPr lang="tr-TR" sz="1600" b="1" dirty="0" smtClean="0">
                <a:solidFill>
                  <a:srgbClr val="500050"/>
                </a:solidFill>
                <a:ea typeface="Times New Roman"/>
                <a:cs typeface="Arial"/>
              </a:rPr>
              <a:t>uygulanan </a:t>
            </a:r>
            <a:r>
              <a:rPr lang="tr-TR" sz="1600" b="1" dirty="0">
                <a:solidFill>
                  <a:srgbClr val="500050"/>
                </a:solidFill>
                <a:ea typeface="Times New Roman"/>
                <a:cs typeface="Arial"/>
              </a:rPr>
              <a:t>fonların kaldırılması çalışmaları ele alındı</a:t>
            </a:r>
            <a:endParaRPr lang="tr-TR" sz="1600" dirty="0" smtClean="0">
              <a:ea typeface="Times New Roman"/>
              <a:cs typeface="Times New Roman"/>
            </a:endParaRPr>
          </a:p>
          <a:p>
            <a:pPr>
              <a:lnSpc>
                <a:spcPct val="115000"/>
              </a:lnSpc>
              <a:spcAft>
                <a:spcPts val="1000"/>
              </a:spcAft>
            </a:pPr>
            <a:r>
              <a:rPr lang="tr-TR" sz="1400" dirty="0" smtClean="0">
                <a:solidFill>
                  <a:srgbClr val="500050"/>
                </a:solidFill>
                <a:ea typeface="Times New Roman"/>
                <a:cs typeface="Arial"/>
              </a:rPr>
              <a:t>Ankara’da </a:t>
            </a:r>
            <a:r>
              <a:rPr lang="tr-TR" sz="1400" dirty="0">
                <a:solidFill>
                  <a:srgbClr val="500050"/>
                </a:solidFill>
                <a:ea typeface="Times New Roman"/>
                <a:cs typeface="Arial"/>
              </a:rPr>
              <a:t>TOBB Orman Ürünleri Sektör Meclisi Başkanı Sn. Ahmet Kahramanı TORİD Yön Kur. Başkanı Göksel Korkmaz ve Yön Kur Üyemiz Celalettin Akça, dernek üyemiz Kenan Saraç ve TORİD eski başkanlarından Sabri Avcı ile birlikte ziyaret ettik. Görüşmede Orman Ürünleri sektörünün sorunları ele alındı. </a:t>
            </a:r>
            <a:r>
              <a:rPr lang="tr-TR" sz="1400" b="1" dirty="0" err="1">
                <a:solidFill>
                  <a:srgbClr val="500050"/>
                </a:solidFill>
                <a:ea typeface="Times New Roman"/>
                <a:cs typeface="Arial"/>
              </a:rPr>
              <a:t>OGM’nin</a:t>
            </a:r>
            <a:r>
              <a:rPr lang="tr-TR" sz="1400" b="1" dirty="0">
                <a:solidFill>
                  <a:srgbClr val="500050"/>
                </a:solidFill>
                <a:ea typeface="Times New Roman"/>
                <a:cs typeface="Arial"/>
              </a:rPr>
              <a:t> Tomruk satışında uyguladığı fonların kaldırılması çalışmaları ele alındı ve TOBB </a:t>
            </a:r>
            <a:r>
              <a:rPr lang="tr-TR" sz="1400" b="1" dirty="0" err="1">
                <a:solidFill>
                  <a:srgbClr val="500050"/>
                </a:solidFill>
                <a:ea typeface="Times New Roman"/>
                <a:cs typeface="Arial"/>
              </a:rPr>
              <a:t>Orm</a:t>
            </a:r>
            <a:r>
              <a:rPr lang="tr-TR" sz="1400" b="1" dirty="0">
                <a:solidFill>
                  <a:srgbClr val="500050"/>
                </a:solidFill>
                <a:ea typeface="Times New Roman"/>
                <a:cs typeface="Arial"/>
              </a:rPr>
              <a:t>. </a:t>
            </a:r>
            <a:r>
              <a:rPr lang="tr-TR" sz="1400" b="1" dirty="0" err="1">
                <a:solidFill>
                  <a:srgbClr val="500050"/>
                </a:solidFill>
                <a:ea typeface="Times New Roman"/>
                <a:cs typeface="Arial"/>
              </a:rPr>
              <a:t>Ür</a:t>
            </a:r>
            <a:r>
              <a:rPr lang="tr-TR" sz="1400" b="1" dirty="0">
                <a:solidFill>
                  <a:srgbClr val="500050"/>
                </a:solidFill>
                <a:ea typeface="Times New Roman"/>
                <a:cs typeface="Arial"/>
              </a:rPr>
              <a:t>. Sektör Raporunun daha sağlıklı ve güncel bilgiler ile hazırlanması konusu görüşüldü başkan desteklerini bildirdi </a:t>
            </a:r>
            <a:r>
              <a:rPr lang="tr-TR" sz="1400" dirty="0">
                <a:solidFill>
                  <a:srgbClr val="500050"/>
                </a:solidFill>
                <a:ea typeface="Times New Roman"/>
                <a:cs typeface="Arial"/>
              </a:rPr>
              <a:t>ve çalışmaların başlaması talimatı verdi. Bu Raporların günceli yansıtmadığı ve bunların sahada daha detaylı çalışmalar yapılarak sektörün her dalındaki faaliyetleri ve ekonomik büyüklükleri yansıtması ve sonuçlara göre politika önerileri sunması gerektiği konusunda mutabık kalındı.</a:t>
            </a:r>
            <a:endParaRPr lang="tr-TR" sz="1400" dirty="0">
              <a:ea typeface="Calibri"/>
              <a:cs typeface="Times New Roman"/>
            </a:endParaRPr>
          </a:p>
        </p:txBody>
      </p:sp>
      <p:pic>
        <p:nvPicPr>
          <p:cNvPr id="7" name="Resim 6"/>
          <p:cNvPicPr>
            <a:picLocks noChangeAspect="1"/>
          </p:cNvPicPr>
          <p:nvPr/>
        </p:nvPicPr>
        <p:blipFill rotWithShape="1">
          <a:blip r:embed="rId4">
            <a:extLst>
              <a:ext uri="{28A0092B-C50C-407E-A947-70E740481C1C}">
                <a14:useLocalDpi xmlns:a14="http://schemas.microsoft.com/office/drawing/2010/main" val="0"/>
              </a:ext>
            </a:extLst>
          </a:blip>
          <a:srcRect t="-1" b="40166"/>
          <a:stretch/>
        </p:blipFill>
        <p:spPr>
          <a:xfrm>
            <a:off x="1609723" y="692696"/>
            <a:ext cx="5905500" cy="2467743"/>
          </a:xfrm>
          <a:prstGeom prst="rect">
            <a:avLst/>
          </a:prstGeom>
        </p:spPr>
      </p:pic>
    </p:spTree>
    <p:extLst>
      <p:ext uri="{BB962C8B-B14F-4D97-AF65-F5344CB8AC3E}">
        <p14:creationId xmlns:p14="http://schemas.microsoft.com/office/powerpoint/2010/main" val="999007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210115"/>
            <a:ext cx="792088" cy="677130"/>
          </a:xfrm>
          <a:prstGeom prst="rect">
            <a:avLst/>
          </a:prstGeom>
        </p:spPr>
      </p:pic>
      <p:pic>
        <p:nvPicPr>
          <p:cNvPr id="4" name="Resim 3"/>
          <p:cNvPicPr>
            <a:picLocks noChangeAspect="1"/>
          </p:cNvPicPr>
          <p:nvPr/>
        </p:nvPicPr>
        <p:blipFill rotWithShape="1">
          <a:blip r:embed="rId4">
            <a:extLst>
              <a:ext uri="{28A0092B-C50C-407E-A947-70E740481C1C}">
                <a14:useLocalDpi xmlns:a14="http://schemas.microsoft.com/office/drawing/2010/main" val="0"/>
              </a:ext>
            </a:extLst>
          </a:blip>
          <a:srcRect t="38279" b="9893"/>
          <a:stretch/>
        </p:blipFill>
        <p:spPr>
          <a:xfrm>
            <a:off x="1322012" y="404664"/>
            <a:ext cx="6461507" cy="2511651"/>
          </a:xfrm>
          <a:prstGeom prst="rect">
            <a:avLst/>
          </a:prstGeom>
        </p:spPr>
      </p:pic>
      <p:sp>
        <p:nvSpPr>
          <p:cNvPr id="5" name="Dikdörtgen 4"/>
          <p:cNvSpPr/>
          <p:nvPr/>
        </p:nvSpPr>
        <p:spPr>
          <a:xfrm>
            <a:off x="519363" y="2976358"/>
            <a:ext cx="8066809" cy="3853876"/>
          </a:xfrm>
          <a:prstGeom prst="rect">
            <a:avLst/>
          </a:prstGeom>
        </p:spPr>
        <p:txBody>
          <a:bodyPr wrap="square">
            <a:spAutoFit/>
          </a:bodyPr>
          <a:lstStyle/>
          <a:p>
            <a:pPr>
              <a:lnSpc>
                <a:spcPct val="115000"/>
              </a:lnSpc>
              <a:spcAft>
                <a:spcPts val="1000"/>
              </a:spcAft>
            </a:pPr>
            <a:r>
              <a:rPr lang="tr-TR" b="1" dirty="0">
                <a:solidFill>
                  <a:srgbClr val="500050"/>
                </a:solidFill>
                <a:ea typeface="Times New Roman"/>
                <a:cs typeface="Arial"/>
              </a:rPr>
              <a:t>22.05.2017 Kalkınma Bakanlığı Ziyaretinde </a:t>
            </a:r>
            <a:r>
              <a:rPr lang="tr-TR" b="1" dirty="0" smtClean="0">
                <a:solidFill>
                  <a:srgbClr val="500050"/>
                </a:solidFill>
                <a:ea typeface="Times New Roman"/>
                <a:cs typeface="Arial"/>
              </a:rPr>
              <a:t>Sürdürülebilir </a:t>
            </a:r>
            <a:r>
              <a:rPr lang="tr-TR" b="1" dirty="0">
                <a:solidFill>
                  <a:srgbClr val="500050"/>
                </a:solidFill>
                <a:ea typeface="Times New Roman"/>
                <a:cs typeface="Arial"/>
              </a:rPr>
              <a:t>Kalkınma Hedefleri </a:t>
            </a:r>
            <a:r>
              <a:rPr lang="tr-TR" b="1" dirty="0" smtClean="0">
                <a:solidFill>
                  <a:srgbClr val="500050"/>
                </a:solidFill>
                <a:ea typeface="Times New Roman"/>
                <a:cs typeface="Arial"/>
              </a:rPr>
              <a:t>bağlamında sektörün olumlu </a:t>
            </a:r>
            <a:r>
              <a:rPr lang="tr-TR" b="1" dirty="0">
                <a:solidFill>
                  <a:srgbClr val="500050"/>
                </a:solidFill>
                <a:ea typeface="Times New Roman"/>
                <a:cs typeface="Arial"/>
              </a:rPr>
              <a:t>katkılarının iyi anlatılması </a:t>
            </a:r>
            <a:r>
              <a:rPr lang="tr-TR" b="1" dirty="0" smtClean="0">
                <a:solidFill>
                  <a:srgbClr val="500050"/>
                </a:solidFill>
                <a:ea typeface="Times New Roman"/>
                <a:cs typeface="Arial"/>
              </a:rPr>
              <a:t>ve bu yönde projeler geliştirilmesi ele alındı.</a:t>
            </a:r>
            <a:endParaRPr lang="tr-TR" dirty="0">
              <a:ea typeface="Calibri"/>
              <a:cs typeface="Times New Roman"/>
            </a:endParaRPr>
          </a:p>
          <a:p>
            <a:pPr>
              <a:spcAft>
                <a:spcPts val="600"/>
              </a:spcAft>
            </a:pPr>
            <a:r>
              <a:rPr lang="tr-TR" sz="1400" dirty="0">
                <a:solidFill>
                  <a:srgbClr val="500050"/>
                </a:solidFill>
                <a:ea typeface="Times New Roman"/>
                <a:cs typeface="Arial"/>
              </a:rPr>
              <a:t>22.05.2017 de Ankara’da Kalkınma Bakanlığı İktisadi Sektörler ve Koordinasyon Genel Müdürü Sn. Emin Sadık Aydın ziyaret edildi. Toplantıda Sn. Genel Müdürün çalışma arkadaşları Daire başkan ve uzmanlar hazır bulundular. Ziyarete TOBB Sektör başkanımız </a:t>
            </a:r>
            <a:r>
              <a:rPr lang="tr-TR" sz="1400" dirty="0" smtClean="0">
                <a:solidFill>
                  <a:srgbClr val="500050"/>
                </a:solidFill>
                <a:ea typeface="Times New Roman"/>
                <a:cs typeface="Arial"/>
              </a:rPr>
              <a:t>Sn. </a:t>
            </a:r>
            <a:r>
              <a:rPr lang="tr-TR" sz="1400" dirty="0">
                <a:solidFill>
                  <a:srgbClr val="500050"/>
                </a:solidFill>
                <a:ea typeface="Times New Roman"/>
                <a:cs typeface="Arial"/>
              </a:rPr>
              <a:t>Ahmet Kahraman ve Derneğimizi Temsilen Başkan Göksel Korkmaz,  Yön. Kur. Üyesi Celalettin Akça ve diğer temsilciler katılmışlardır.</a:t>
            </a:r>
            <a:endParaRPr lang="tr-TR" sz="1400" dirty="0">
              <a:ea typeface="Calibri"/>
              <a:cs typeface="Times New Roman"/>
            </a:endParaRPr>
          </a:p>
          <a:p>
            <a:pPr>
              <a:spcAft>
                <a:spcPts val="600"/>
              </a:spcAft>
            </a:pPr>
            <a:r>
              <a:rPr lang="tr-TR" sz="1400" dirty="0">
                <a:solidFill>
                  <a:srgbClr val="500050"/>
                </a:solidFill>
                <a:ea typeface="Times New Roman"/>
                <a:cs typeface="Arial"/>
              </a:rPr>
              <a:t>Bu toplantıda hazırlık çalışmaları başlamış olan 11. Kalkınma Planları ve diğer mevcut programlarda orman ürünleri sektörünün daha etkin yer alması,</a:t>
            </a:r>
            <a:endParaRPr lang="tr-TR" sz="1400" dirty="0">
              <a:ea typeface="Calibri"/>
              <a:cs typeface="Times New Roman"/>
            </a:endParaRPr>
          </a:p>
          <a:p>
            <a:pPr>
              <a:spcAft>
                <a:spcPts val="600"/>
              </a:spcAft>
            </a:pPr>
            <a:r>
              <a:rPr lang="tr-TR" sz="1400" b="1" dirty="0">
                <a:solidFill>
                  <a:srgbClr val="500050"/>
                </a:solidFill>
                <a:ea typeface="Times New Roman"/>
                <a:cs typeface="Arial"/>
              </a:rPr>
              <a:t>Çalışmaları devam eden sürdürülebilir Kalkınma Hedefleri Türkiye Programında sektörün sürdürülebilir kalkınmaya olumlu katkılarının iyi anlatılması ve gereken yerin verilmesi,</a:t>
            </a:r>
            <a:endParaRPr lang="tr-TR" sz="1400" b="1" dirty="0">
              <a:ea typeface="Calibri"/>
              <a:cs typeface="Times New Roman"/>
            </a:endParaRPr>
          </a:p>
          <a:p>
            <a:pPr>
              <a:spcAft>
                <a:spcPts val="600"/>
              </a:spcAft>
            </a:pPr>
            <a:r>
              <a:rPr lang="tr-TR" sz="1400" dirty="0">
                <a:solidFill>
                  <a:srgbClr val="500050"/>
                </a:solidFill>
                <a:ea typeface="Times New Roman"/>
                <a:cs typeface="Arial"/>
              </a:rPr>
              <a:t>Sektör ile Kalkınma Bakanlığı ilgili birimlerinin daha yakın çalışması ve karşılıklı katılımın sağlanması,</a:t>
            </a:r>
            <a:endParaRPr lang="tr-TR" sz="1400" dirty="0">
              <a:ea typeface="Calibri"/>
              <a:cs typeface="Times New Roman"/>
            </a:endParaRPr>
          </a:p>
          <a:p>
            <a:pPr>
              <a:spcAft>
                <a:spcPts val="600"/>
              </a:spcAft>
            </a:pPr>
            <a:r>
              <a:rPr lang="tr-TR" sz="1400" dirty="0">
                <a:solidFill>
                  <a:srgbClr val="500050"/>
                </a:solidFill>
                <a:ea typeface="Times New Roman"/>
                <a:cs typeface="Arial"/>
              </a:rPr>
              <a:t>Orman ürünleri sektörünün çevre faktörlerini de içine alacak şekilde stratejik sektör olarak tanımlanması gereği konuşuldu değerlendirildi.</a:t>
            </a:r>
            <a:endParaRPr lang="tr-TR" sz="1400" dirty="0">
              <a:ea typeface="Calibri"/>
              <a:cs typeface="Times New Roman"/>
            </a:endParaRPr>
          </a:p>
        </p:txBody>
      </p:sp>
    </p:spTree>
    <p:extLst>
      <p:ext uri="{BB962C8B-B14F-4D97-AF65-F5344CB8AC3E}">
        <p14:creationId xmlns:p14="http://schemas.microsoft.com/office/powerpoint/2010/main" val="2304171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2" name="Dikdörtgen 1"/>
          <p:cNvSpPr/>
          <p:nvPr/>
        </p:nvSpPr>
        <p:spPr>
          <a:xfrm>
            <a:off x="355286" y="692696"/>
            <a:ext cx="8381181" cy="1931811"/>
          </a:xfrm>
          <a:prstGeom prst="rect">
            <a:avLst/>
          </a:prstGeom>
        </p:spPr>
        <p:txBody>
          <a:bodyPr wrap="square">
            <a:spAutoFit/>
          </a:bodyPr>
          <a:lstStyle/>
          <a:p>
            <a:pPr algn="just">
              <a:lnSpc>
                <a:spcPct val="115000"/>
              </a:lnSpc>
              <a:spcAft>
                <a:spcPts val="1000"/>
              </a:spcAft>
            </a:pPr>
            <a:r>
              <a:rPr lang="tr-TR" sz="1600" b="1" dirty="0">
                <a:solidFill>
                  <a:srgbClr val="222222"/>
                </a:solidFill>
                <a:ea typeface="Times New Roman"/>
                <a:cs typeface="Arial"/>
              </a:rPr>
              <a:t>01.07.2017 Orman </a:t>
            </a:r>
            <a:r>
              <a:rPr lang="tr-TR" sz="1600" b="1" dirty="0" smtClean="0">
                <a:solidFill>
                  <a:srgbClr val="222222"/>
                </a:solidFill>
                <a:ea typeface="Times New Roman"/>
                <a:cs typeface="Arial"/>
              </a:rPr>
              <a:t>Ürünleri sektörü, UNDP </a:t>
            </a:r>
            <a:r>
              <a:rPr lang="tr-TR" sz="1600" b="1" dirty="0">
                <a:solidFill>
                  <a:srgbClr val="222222"/>
                </a:solidFill>
                <a:ea typeface="Times New Roman"/>
                <a:cs typeface="Arial"/>
              </a:rPr>
              <a:t>ve Kalkınma toplantısı </a:t>
            </a:r>
            <a:r>
              <a:rPr lang="tr-TR" sz="1600" b="1" dirty="0" smtClean="0">
                <a:solidFill>
                  <a:srgbClr val="222222"/>
                </a:solidFill>
                <a:ea typeface="Times New Roman"/>
                <a:cs typeface="Arial"/>
              </a:rPr>
              <a:t> bugün yürütmeye çalıştığımız «Ahşap Kullanımını Yaygınlaştırma projesinin» ilk ana fikrinin oluştuğu toplantı olması bakımından önemlidir.</a:t>
            </a:r>
            <a:endParaRPr lang="tr-TR" sz="1600" dirty="0">
              <a:ea typeface="Calibri"/>
              <a:cs typeface="Times New Roman"/>
            </a:endParaRPr>
          </a:p>
          <a:p>
            <a:r>
              <a:rPr lang="tr-TR" sz="1400" dirty="0">
                <a:solidFill>
                  <a:srgbClr val="222222"/>
                </a:solidFill>
                <a:ea typeface="Times New Roman"/>
                <a:cs typeface="Arial"/>
              </a:rPr>
              <a:t>30 Haziran-1 Temmuz 2017 Birleşmiş Milletler Kalkınma Programı Türkiye Ofisi (UNDP-Türkiye) ve Kalkınma Bakanlığı yöneticileri ile </a:t>
            </a:r>
            <a:r>
              <a:rPr lang="tr-TR" sz="1400" b="1" dirty="0">
                <a:solidFill>
                  <a:srgbClr val="222222"/>
                </a:solidFill>
                <a:ea typeface="Times New Roman"/>
                <a:cs typeface="Arial"/>
              </a:rPr>
              <a:t>Orman ve Orman ürünleri sektörlerinin kalkınmaya katkılarının artırılmasına dönük yapılabilecek faaliyetler ve durum değerlendirmesi </a:t>
            </a:r>
            <a:r>
              <a:rPr lang="tr-TR" sz="1400" b="1" dirty="0" smtClean="0">
                <a:solidFill>
                  <a:srgbClr val="222222"/>
                </a:solidFill>
                <a:ea typeface="Times New Roman"/>
                <a:cs typeface="Arial"/>
              </a:rPr>
              <a:t> </a:t>
            </a:r>
            <a:r>
              <a:rPr lang="tr-TR" sz="1400" dirty="0" smtClean="0">
                <a:solidFill>
                  <a:srgbClr val="222222"/>
                </a:solidFill>
                <a:ea typeface="Times New Roman"/>
                <a:cs typeface="Arial"/>
              </a:rPr>
              <a:t>toplantısı </a:t>
            </a:r>
            <a:r>
              <a:rPr lang="tr-TR" sz="1400" dirty="0">
                <a:solidFill>
                  <a:srgbClr val="222222"/>
                </a:solidFill>
                <a:ea typeface="Times New Roman"/>
                <a:cs typeface="Arial"/>
              </a:rPr>
              <a:t>Bolu Gazelle Otelde yapıldı. </a:t>
            </a:r>
            <a:r>
              <a:rPr lang="tr-TR" sz="1400" dirty="0"/>
              <a:t>Toplantıya derneğimizi ve sektörü temsilen Celalettin Akça katıldı. Toplantı UNDP-Türkiye’nin kişilere özel çağrısı ile gerçekleşti.</a:t>
            </a:r>
          </a:p>
        </p:txBody>
      </p:sp>
      <p:pic>
        <p:nvPicPr>
          <p:cNvPr id="4" name="Resim 3"/>
          <p:cNvPicPr>
            <a:picLocks noChangeAspect="1"/>
          </p:cNvPicPr>
          <p:nvPr/>
        </p:nvPicPr>
        <p:blipFill rotWithShape="1">
          <a:blip r:embed="rId4">
            <a:extLst>
              <a:ext uri="{28A0092B-C50C-407E-A947-70E740481C1C}">
                <a14:useLocalDpi xmlns:a14="http://schemas.microsoft.com/office/drawing/2010/main" val="0"/>
              </a:ext>
            </a:extLst>
          </a:blip>
          <a:srcRect t="20430" b="31398"/>
          <a:stretch/>
        </p:blipFill>
        <p:spPr>
          <a:xfrm>
            <a:off x="355286" y="3068960"/>
            <a:ext cx="8424428" cy="3043665"/>
          </a:xfrm>
          <a:prstGeom prst="rect">
            <a:avLst/>
          </a:prstGeom>
        </p:spPr>
      </p:pic>
    </p:spTree>
    <p:extLst>
      <p:ext uri="{BB962C8B-B14F-4D97-AF65-F5344CB8AC3E}">
        <p14:creationId xmlns:p14="http://schemas.microsoft.com/office/powerpoint/2010/main" val="418720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8640"/>
            <a:ext cx="792088" cy="677130"/>
          </a:xfrm>
          <a:prstGeom prst="rect">
            <a:avLst/>
          </a:prstGeom>
        </p:spPr>
      </p:pic>
      <p:sp>
        <p:nvSpPr>
          <p:cNvPr id="3" name="Dikdörtgen 2"/>
          <p:cNvSpPr/>
          <p:nvPr/>
        </p:nvSpPr>
        <p:spPr>
          <a:xfrm>
            <a:off x="205541" y="404664"/>
            <a:ext cx="8640960" cy="2273443"/>
          </a:xfrm>
          <a:prstGeom prst="rect">
            <a:avLst/>
          </a:prstGeom>
        </p:spPr>
        <p:txBody>
          <a:bodyPr wrap="square">
            <a:spAutoFit/>
          </a:bodyPr>
          <a:lstStyle/>
          <a:p>
            <a:pPr>
              <a:lnSpc>
                <a:spcPct val="115000"/>
              </a:lnSpc>
              <a:spcAft>
                <a:spcPts val="1000"/>
              </a:spcAft>
            </a:pPr>
            <a:r>
              <a:rPr lang="tr-TR" b="1" dirty="0">
                <a:solidFill>
                  <a:srgbClr val="222222"/>
                </a:solidFill>
                <a:ea typeface="Times New Roman"/>
                <a:cs typeface="Arial"/>
              </a:rPr>
              <a:t>10.08.2017 OGM Orman Genel Müdürü İsmail Üzmez ziyareti</a:t>
            </a:r>
            <a:endParaRPr lang="tr-TR" dirty="0">
              <a:ea typeface="Calibri"/>
              <a:cs typeface="Times New Roman"/>
            </a:endParaRPr>
          </a:p>
          <a:p>
            <a:pPr>
              <a:lnSpc>
                <a:spcPct val="115000"/>
              </a:lnSpc>
              <a:spcAft>
                <a:spcPts val="1000"/>
              </a:spcAft>
            </a:pPr>
            <a:r>
              <a:rPr lang="tr-TR" sz="1400" dirty="0">
                <a:solidFill>
                  <a:srgbClr val="222222"/>
                </a:solidFill>
                <a:ea typeface="Times New Roman"/>
                <a:cs typeface="Arial"/>
              </a:rPr>
              <a:t>10.08.2017 de </a:t>
            </a:r>
            <a:r>
              <a:rPr lang="tr-TR" sz="1400" dirty="0" smtClean="0">
                <a:solidFill>
                  <a:srgbClr val="222222"/>
                </a:solidFill>
                <a:ea typeface="Times New Roman"/>
                <a:cs typeface="Arial"/>
              </a:rPr>
              <a:t>Ankara’da </a:t>
            </a:r>
            <a:r>
              <a:rPr lang="tr-TR" sz="1400" dirty="0">
                <a:solidFill>
                  <a:srgbClr val="222222"/>
                </a:solidFill>
                <a:ea typeface="Times New Roman"/>
                <a:cs typeface="Arial"/>
              </a:rPr>
              <a:t>makamında </a:t>
            </a:r>
            <a:r>
              <a:rPr lang="tr-TR" sz="1400" dirty="0" smtClean="0">
                <a:solidFill>
                  <a:srgbClr val="222222"/>
                </a:solidFill>
                <a:ea typeface="Times New Roman"/>
                <a:cs typeface="Arial"/>
              </a:rPr>
              <a:t> Sn</a:t>
            </a:r>
            <a:r>
              <a:rPr lang="tr-TR" sz="1400" dirty="0">
                <a:solidFill>
                  <a:srgbClr val="222222"/>
                </a:solidFill>
                <a:ea typeface="Times New Roman"/>
                <a:cs typeface="Arial"/>
              </a:rPr>
              <a:t>. Genel Müdürü TOBB Orman Ürünleri Meclis başkanı Ahmet Kahraman TORİD başkanı Göksel Korkmaz, Yön. Kur. Üyesi Celalettin Akça, dernek üyemiz Kenan Saraç ile beraber ziyaret ettik. </a:t>
            </a:r>
            <a:r>
              <a:rPr lang="tr-TR" sz="1400" b="1" dirty="0">
                <a:solidFill>
                  <a:srgbClr val="222222"/>
                </a:solidFill>
                <a:ea typeface="Times New Roman"/>
                <a:cs typeface="Arial"/>
              </a:rPr>
              <a:t>Toplantıda Masif Ahşap sektörünün desteklenmesinin genel Or. Ürünleri sektörünün geleceği bakımından önemli olduğunu sektörünün dengeli büyümesi için hammadde üretim dengesinin önemi üzerinde duruldu.</a:t>
            </a:r>
            <a:r>
              <a:rPr lang="tr-TR" sz="1400" dirty="0">
                <a:solidFill>
                  <a:srgbClr val="222222"/>
                </a:solidFill>
                <a:ea typeface="Times New Roman"/>
                <a:cs typeface="Arial"/>
              </a:rPr>
              <a:t> Kalkınma Bakanlığı ile yürütülen </a:t>
            </a:r>
            <a:r>
              <a:rPr lang="tr-TR" sz="1400" dirty="0" smtClean="0">
                <a:solidFill>
                  <a:srgbClr val="222222"/>
                </a:solidFill>
                <a:ea typeface="Times New Roman"/>
                <a:cs typeface="Arial"/>
              </a:rPr>
              <a:t>«</a:t>
            </a:r>
            <a:r>
              <a:rPr lang="tr-TR" sz="1400" dirty="0" err="1" smtClean="0">
                <a:solidFill>
                  <a:srgbClr val="222222"/>
                </a:solidFill>
                <a:ea typeface="Times New Roman"/>
                <a:cs typeface="Arial"/>
              </a:rPr>
              <a:t>AKYP»projesi</a:t>
            </a:r>
            <a:r>
              <a:rPr lang="tr-TR" sz="1400" dirty="0" smtClean="0">
                <a:solidFill>
                  <a:srgbClr val="222222"/>
                </a:solidFill>
                <a:ea typeface="Times New Roman"/>
                <a:cs typeface="Arial"/>
              </a:rPr>
              <a:t> </a:t>
            </a:r>
            <a:r>
              <a:rPr lang="tr-TR" sz="1400" dirty="0">
                <a:solidFill>
                  <a:srgbClr val="222222"/>
                </a:solidFill>
                <a:ea typeface="Times New Roman"/>
                <a:cs typeface="Arial"/>
              </a:rPr>
              <a:t>konusunda desteklerini rica ettik. Sn. Genel Müdür olumlu karşılandı durumun farkında olduklarını, bu yönde çalışmalar yapıldığını belirtti. Ve sonrasında projenin yatırım programına alındığı bildirildi</a:t>
            </a:r>
            <a:r>
              <a:rPr lang="tr-TR" sz="1400" dirty="0" smtClean="0">
                <a:solidFill>
                  <a:srgbClr val="222222"/>
                </a:solidFill>
                <a:ea typeface="Times New Roman"/>
                <a:cs typeface="Arial"/>
              </a:rPr>
              <a:t>. (Fotoğraf başka bir OGM ziyareti sırasında  Gen. Md. Yardımcımız Zekeriya </a:t>
            </a:r>
            <a:r>
              <a:rPr lang="tr-TR" sz="1400" dirty="0" err="1" smtClean="0">
                <a:solidFill>
                  <a:srgbClr val="222222"/>
                </a:solidFill>
                <a:ea typeface="Times New Roman"/>
                <a:cs typeface="Arial"/>
              </a:rPr>
              <a:t>Mere</a:t>
            </a:r>
            <a:r>
              <a:rPr lang="tr-TR" sz="1400" dirty="0" smtClean="0">
                <a:solidFill>
                  <a:srgbClr val="222222"/>
                </a:solidFill>
                <a:ea typeface="Times New Roman"/>
                <a:cs typeface="Arial"/>
              </a:rPr>
              <a:t> makamından.)</a:t>
            </a:r>
            <a:endParaRPr lang="tr-TR" sz="1400" dirty="0">
              <a:ea typeface="Calibri"/>
              <a:cs typeface="Times New Roman"/>
            </a:endParaRPr>
          </a:p>
        </p:txBody>
      </p:sp>
      <p:pic>
        <p:nvPicPr>
          <p:cNvPr id="4" name="Resim 3"/>
          <p:cNvPicPr>
            <a:picLocks noChangeAspect="1"/>
          </p:cNvPicPr>
          <p:nvPr/>
        </p:nvPicPr>
        <p:blipFill rotWithShape="1">
          <a:blip r:embed="rId4">
            <a:extLst>
              <a:ext uri="{28A0092B-C50C-407E-A947-70E740481C1C}">
                <a14:useLocalDpi xmlns:a14="http://schemas.microsoft.com/office/drawing/2010/main" val="0"/>
              </a:ext>
            </a:extLst>
          </a:blip>
          <a:srcRect t="26882" b="23655"/>
          <a:stretch/>
        </p:blipFill>
        <p:spPr>
          <a:xfrm>
            <a:off x="403817" y="2996952"/>
            <a:ext cx="8244408" cy="3058409"/>
          </a:xfrm>
          <a:prstGeom prst="rect">
            <a:avLst/>
          </a:prstGeom>
        </p:spPr>
      </p:pic>
    </p:spTree>
    <p:extLst>
      <p:ext uri="{BB962C8B-B14F-4D97-AF65-F5344CB8AC3E}">
        <p14:creationId xmlns:p14="http://schemas.microsoft.com/office/powerpoint/2010/main" val="3093285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0000FF"/>
      </a:accent5>
      <a:accent6>
        <a:srgbClr val="FF00FF"/>
      </a:accent6>
      <a:hlink>
        <a:srgbClr val="0000FF"/>
      </a:hlink>
      <a:folHlink>
        <a:srgbClr val="FF00FF"/>
      </a:folHlink>
    </a:clrScheme>
    <a:fontScheme name="Default">
      <a:majorFont>
        <a:latin typeface="Georgia"/>
        <a:ea typeface="Georgia"/>
        <a:cs typeface="Georgia"/>
      </a:majorFont>
      <a:minorFont>
        <a:latin typeface="Georgia"/>
        <a:ea typeface="Georgia"/>
        <a:cs typeface="Georgi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chemeClr val="accent4">
                <a:alpha val="38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4"/>
            </a:solidFill>
            <a:effectLst/>
            <a:uFill>
              <a:solidFill>
                <a:schemeClr val="accent4"/>
              </a:solidFill>
            </a:uFill>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3"/>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4"/>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7851</TotalTime>
  <Words>2251</Words>
  <Application>Microsoft Office PowerPoint</Application>
  <PresentationFormat>Ekran Gösterisi (4:3)</PresentationFormat>
  <Paragraphs>194</Paragraphs>
  <Slides>40</Slides>
  <Notes>31</Notes>
  <HiddenSlides>0</HiddenSlides>
  <MMClips>0</MMClips>
  <ScaleCrop>false</ScaleCrop>
  <HeadingPairs>
    <vt:vector size="4" baseType="variant">
      <vt:variant>
        <vt:lpstr>Tema</vt:lpstr>
      </vt:variant>
      <vt:variant>
        <vt:i4>2</vt:i4>
      </vt:variant>
      <vt:variant>
        <vt:lpstr>Slayt Başlıkları</vt:lpstr>
      </vt:variant>
      <vt:variant>
        <vt:i4>40</vt:i4>
      </vt:variant>
    </vt:vector>
  </HeadingPairs>
  <TitlesOfParts>
    <vt:vector size="42" baseType="lpstr">
      <vt:lpstr>Ofis Teması</vt:lpstr>
      <vt:lpstr>Default</vt:lpstr>
      <vt:lpstr>TORİD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millisaray</dc:creator>
  <cp:lastModifiedBy>akca</cp:lastModifiedBy>
  <cp:revision>155</cp:revision>
  <dcterms:created xsi:type="dcterms:W3CDTF">2015-07-28T08:33:08Z</dcterms:created>
  <dcterms:modified xsi:type="dcterms:W3CDTF">2019-05-25T20:30:02Z</dcterms:modified>
</cp:coreProperties>
</file>